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60" r:id="rId2"/>
  </p:sldMasterIdLst>
  <p:notesMasterIdLst>
    <p:notesMasterId r:id="rId26"/>
  </p:notesMasterIdLst>
  <p:sldIdLst>
    <p:sldId id="604" r:id="rId3"/>
    <p:sldId id="630" r:id="rId4"/>
    <p:sldId id="631" r:id="rId5"/>
    <p:sldId id="686" r:id="rId6"/>
    <p:sldId id="688" r:id="rId7"/>
    <p:sldId id="689" r:id="rId8"/>
    <p:sldId id="634" r:id="rId9"/>
    <p:sldId id="638" r:id="rId10"/>
    <p:sldId id="639" r:id="rId11"/>
    <p:sldId id="684" r:id="rId12"/>
    <p:sldId id="676" r:id="rId13"/>
    <p:sldId id="640" r:id="rId14"/>
    <p:sldId id="651" r:id="rId15"/>
    <p:sldId id="652" r:id="rId16"/>
    <p:sldId id="654" r:id="rId17"/>
    <p:sldId id="655" r:id="rId18"/>
    <p:sldId id="685" r:id="rId19"/>
    <p:sldId id="666" r:id="rId20"/>
    <p:sldId id="683" r:id="rId21"/>
    <p:sldId id="672" r:id="rId22"/>
    <p:sldId id="673" r:id="rId23"/>
    <p:sldId id="682" r:id="rId24"/>
    <p:sldId id="681" r:id="rId25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520CC3-1190-400D-9B44-6382ADCD44AA}">
          <p14:sldIdLst>
            <p14:sldId id="604"/>
            <p14:sldId id="630"/>
            <p14:sldId id="631"/>
            <p14:sldId id="686"/>
            <p14:sldId id="688"/>
            <p14:sldId id="689"/>
            <p14:sldId id="634"/>
            <p14:sldId id="638"/>
            <p14:sldId id="639"/>
            <p14:sldId id="684"/>
            <p14:sldId id="676"/>
            <p14:sldId id="640"/>
            <p14:sldId id="651"/>
            <p14:sldId id="652"/>
            <p14:sldId id="654"/>
            <p14:sldId id="655"/>
            <p14:sldId id="685"/>
            <p14:sldId id="666"/>
            <p14:sldId id="683"/>
            <p14:sldId id="672"/>
            <p14:sldId id="673"/>
            <p14:sldId id="682"/>
            <p14:sldId id="6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ssandro" initials="AP" lastIdx="5" clrIdx="0"/>
  <p:cmAuthor id="1" name="marco" initials="m" lastIdx="3" clrIdx="1"/>
  <p:cmAuthor id="2" name="Yasser Kishawi" initials="YK" lastIdx="6" clrIdx="2">
    <p:extLst>
      <p:ext uri="{19B8F6BF-5375-455C-9EA6-DF929625EA0E}">
        <p15:presenceInfo xmlns:p15="http://schemas.microsoft.com/office/powerpoint/2012/main" userId="6fce233086fe58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660"/>
  </p:normalViewPr>
  <p:slideViewPr>
    <p:cSldViewPr>
      <p:cViewPr varScale="1">
        <p:scale>
          <a:sx n="69" d="100"/>
          <a:sy n="69" d="100"/>
        </p:scale>
        <p:origin x="11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avoro\Small%20scale%20desal%20plants%20by%20private%20sector\Meetings\Ceasarea_231018\Revised\Tables%20and%20charts\Blended%20WQ%20char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zaghmouri\Desktop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63166541537124E-2"/>
          <c:y val="6.8960226125580462E-2"/>
          <c:w val="0.87882101340643592"/>
          <c:h val="0.68697947456883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Charts!$B$3</c:f>
              <c:strCache>
                <c:ptCount val="1"/>
                <c:pt idx="0">
                  <c:v>Blended Water CL projection with Nirobox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trendline>
            <c:spPr>
              <a:ln w="19050">
                <a:solidFill>
                  <a:srgbClr val="FF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rendlineType val="poly"/>
            <c:order val="3"/>
            <c:dispRSqr val="0"/>
            <c:dispEq val="0"/>
          </c:trendline>
          <c:cat>
            <c:numRef>
              <c:f>Charts!$A$4:$A$13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Charts!$B$4:$B$13</c:f>
              <c:numCache>
                <c:formatCode>#,##0</c:formatCode>
                <c:ptCount val="10"/>
                <c:pt idx="0">
                  <c:v>514.89770969808478</c:v>
                </c:pt>
                <c:pt idx="1">
                  <c:v>543.09960666229381</c:v>
                </c:pt>
                <c:pt idx="2">
                  <c:v>572.96043874204463</c:v>
                </c:pt>
                <c:pt idx="3">
                  <c:v>604.48020593733713</c:v>
                </c:pt>
                <c:pt idx="4">
                  <c:v>361.20269410885953</c:v>
                </c:pt>
                <c:pt idx="5">
                  <c:v>366.64681531317382</c:v>
                </c:pt>
                <c:pt idx="6">
                  <c:v>373.11170924329707</c:v>
                </c:pt>
                <c:pt idx="7">
                  <c:v>379.57660317342032</c:v>
                </c:pt>
                <c:pt idx="8">
                  <c:v>386.72201225408287</c:v>
                </c:pt>
                <c:pt idx="9">
                  <c:v>395.22845163582394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2-4D2A-981A-D2E2F7C47EC3}"/>
            </c:ext>
          </c:extLst>
        </c:ser>
        <c:ser>
          <c:idx val="1"/>
          <c:order val="1"/>
          <c:tx>
            <c:strRef>
              <c:f>Charts!$C$3</c:f>
              <c:strCache>
                <c:ptCount val="1"/>
                <c:pt idx="0">
                  <c:v>Blended Water CL projection without Nirobox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</c:spPr>
          <c:invertIfNegative val="0"/>
          <c:trendline>
            <c:spPr>
              <a:ln>
                <a:solidFill>
                  <a:srgbClr val="0070C0"/>
                </a:solidFill>
              </a:ln>
            </c:spPr>
            <c:trendlineType val="poly"/>
            <c:order val="3"/>
            <c:dispRSqr val="0"/>
            <c:dispEq val="0"/>
          </c:trendline>
          <c:cat>
            <c:numRef>
              <c:f>Charts!$A$4:$A$13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Charts!$C$4:$C$13</c:f>
              <c:numCache>
                <c:formatCode>#,##0</c:formatCode>
                <c:ptCount val="10"/>
                <c:pt idx="0">
                  <c:v>514.89770969808478</c:v>
                </c:pt>
                <c:pt idx="1">
                  <c:v>543.09960666229381</c:v>
                </c:pt>
                <c:pt idx="2">
                  <c:v>572.96043874204463</c:v>
                </c:pt>
                <c:pt idx="3">
                  <c:v>604.48020593733713</c:v>
                </c:pt>
                <c:pt idx="4">
                  <c:v>647.61251894142163</c:v>
                </c:pt>
                <c:pt idx="5">
                  <c:v>658.10169367813035</c:v>
                </c:pt>
                <c:pt idx="6">
                  <c:v>669.82488897209885</c:v>
                </c:pt>
                <c:pt idx="7">
                  <c:v>682.16509454469735</c:v>
                </c:pt>
                <c:pt idx="8">
                  <c:v>695.12231039592575</c:v>
                </c:pt>
                <c:pt idx="9" formatCode="0">
                  <c:v>709.31354680441393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02-4D2A-981A-D2E2F7C47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50091552"/>
        <c:axId val="-1650087744"/>
      </c:barChart>
      <c:catAx>
        <c:axId val="-165009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en-US"/>
          </a:p>
        </c:txPr>
        <c:crossAx val="-1650087744"/>
        <c:crosses val="autoZero"/>
        <c:auto val="1"/>
        <c:lblAlgn val="ctr"/>
        <c:lblOffset val="100"/>
        <c:noMultiLvlLbl val="0"/>
      </c:catAx>
      <c:valAx>
        <c:axId val="-1650087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400" dirty="0"/>
                  <a:t>Cl</a:t>
                </a:r>
                <a:r>
                  <a:rPr lang="it-IT" sz="1400" baseline="0" dirty="0"/>
                  <a:t> mg/l</a:t>
                </a:r>
                <a:endParaRPr lang="it-IT" sz="1400" dirty="0"/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-1650091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37367551278306E-2"/>
          <c:y val="1.6140064412492734E-2"/>
          <c:w val="0.90264411393020316"/>
          <c:h val="0.768495358183550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Diesel Generation</c:v>
                </c:pt>
              </c:strCache>
            </c:strRef>
          </c:tx>
          <c:spPr>
            <a:solidFill>
              <a:srgbClr val="0039A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2021</c:v>
                </c:pt>
                <c:pt idx="2">
                  <c:v>2023</c:v>
                </c:pt>
                <c:pt idx="3">
                  <c:v>2030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7-431A-8B4B-6193882E21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Gas Generation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2021</c:v>
                </c:pt>
                <c:pt idx="2">
                  <c:v>2023</c:v>
                </c:pt>
                <c:pt idx="3">
                  <c:v>2030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1">
                  <c:v>140</c:v>
                </c:pt>
                <c:pt idx="2">
                  <c:v>290</c:v>
                </c:pt>
                <c:pt idx="3">
                  <c:v>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7-431A-8B4B-6193882E21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Israel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2021</c:v>
                </c:pt>
                <c:pt idx="2">
                  <c:v>2023</c:v>
                </c:pt>
                <c:pt idx="3">
                  <c:v>2030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120</c:v>
                </c:pt>
                <c:pt idx="1">
                  <c:v>220</c:v>
                </c:pt>
                <c:pt idx="2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57-431A-8B4B-6193882E21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Egypt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2021</c:v>
                </c:pt>
                <c:pt idx="2">
                  <c:v>2023</c:v>
                </c:pt>
                <c:pt idx="3">
                  <c:v>2030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1">
                  <c:v>50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57-431A-8B4B-6193882E212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 sources</c:v>
                </c:pt>
              </c:strCache>
            </c:strRef>
          </c:tx>
          <c:spPr>
            <a:solidFill>
              <a:srgbClr val="FF8D3F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777777777777676E-3"/>
                  <c:y val="-5.092592592592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D57-431A-8B4B-6193882E2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2021</c:v>
                </c:pt>
                <c:pt idx="2">
                  <c:v>2023</c:v>
                </c:pt>
                <c:pt idx="3">
                  <c:v>2030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57-431A-8B4B-6193882E212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Renewables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D57-431A-8B4B-6193882E2120}"/>
                </c:ext>
              </c:extLst>
            </c:dLbl>
            <c:dLbl>
              <c:idx val="2"/>
              <c:layout>
                <c:manualLayout>
                  <c:x val="1.5432098765432098E-3"/>
                  <c:y val="-3.575632171303487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D57-431A-8B4B-6193882E2120}"/>
                </c:ext>
              </c:extLst>
            </c:dLbl>
            <c:dLbl>
              <c:idx val="3"/>
              <c:layout>
                <c:manualLayout>
                  <c:x val="0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57-431A-8B4B-6193882E2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2021</c:v>
                </c:pt>
                <c:pt idx="2">
                  <c:v>2023</c:v>
                </c:pt>
                <c:pt idx="3">
                  <c:v>2030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14</c:v>
                </c:pt>
                <c:pt idx="1">
                  <c:v>40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57-431A-8B4B-6193882E21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650087744"/>
        <c:axId val="-1650086656"/>
      </c:barChart>
      <c:catAx>
        <c:axId val="-1650087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bg1"/>
                    </a:solidFill>
                  </a:rPr>
                  <a:t>Axis Title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50086656"/>
        <c:crosses val="autoZero"/>
        <c:auto val="1"/>
        <c:lblAlgn val="ctr"/>
        <c:lblOffset val="100"/>
        <c:noMultiLvlLbl val="0"/>
      </c:catAx>
      <c:valAx>
        <c:axId val="-165008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Electricity Demanded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5008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66946145620687"/>
          <c:y val="0.85591805459588377"/>
          <c:w val="0.45042638767376308"/>
          <c:h val="0.11162477748137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E02BF-2720-42B4-A957-B19F672E235F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8C1A-2191-4220-80C0-48E513D1754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84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28C1A-2191-4220-80C0-48E513D1754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51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225">
              <a:defRPr/>
            </a:pPr>
            <a:fld id="{1694426C-678D-4F5B-BD7D-CA428D4F6913}" type="slidenum">
              <a:rPr lang="en-US">
                <a:solidFill>
                  <a:prstClr val="black"/>
                </a:solidFill>
                <a:latin typeface="Calibri"/>
              </a:rPr>
              <a:pPr defTabSz="922225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79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F343-31C0-4130-903A-4F29B875366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46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F343-31C0-4130-903A-4F29B875366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5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F343-31C0-4130-903A-4F29B875366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5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446F-F849-4044-B504-57BD21952899}" type="datetime1">
              <a:rPr lang="it-IT" smtClean="0"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205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93A9-6C26-4913-9F2E-3691ED8515B0}" type="datetime1">
              <a:rPr lang="it-IT" smtClean="0"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63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1927-E289-4D71-BAC7-6414FC626D5A}" type="datetime1">
              <a:rPr lang="it-IT" smtClean="0"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64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AF6-D5C8-49CD-B7A7-0AB3BB71CB43}" type="datetime1">
              <a:rPr lang="it-IT" smtClean="0"/>
              <a:t>31/01/2019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29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650B-E438-4955-A11B-61FE4337E68A}" type="datetime1">
              <a:rPr lang="it-IT" smtClean="0"/>
              <a:t>31/01/2019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095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46B5-0B56-4E0F-8AB9-A342D12F75D6}" type="datetime1">
              <a:rPr lang="it-IT" smtClean="0"/>
              <a:t>31/01/2019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8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92E4-34FE-4363-B7D8-A0C3F2CA6C4E}" type="datetime1">
              <a:rPr lang="it-IT" smtClean="0"/>
              <a:t>31/01/2019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924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9C20-D713-4960-B9A5-4A87EBA5AC7A}" type="datetime1">
              <a:rPr lang="it-IT" smtClean="0"/>
              <a:t>31/01/2019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06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F343-31C0-4130-903A-4F29B875366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338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2092-5A92-4B3F-BA2C-E09CBCE0DA42}" type="datetime1">
              <a:rPr lang="it-IT" smtClean="0"/>
              <a:t>31/01/2019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058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26BD-72D8-4BF7-85A8-AEA9146A4891}" type="datetime1">
              <a:rPr lang="it-IT" smtClean="0"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372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9CF3-8D16-40E6-A52C-218858BDA9D6}" type="datetime1">
              <a:rPr lang="it-IT" smtClean="0"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17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F343-31C0-4130-903A-4F29B875366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6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F343-31C0-4130-903A-4F29B875366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68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F343-31C0-4130-903A-4F29B875366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F343-31C0-4130-903A-4F29B875366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14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F343-31C0-4130-903A-4F29B875366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89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F343-31C0-4130-903A-4F29B875366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5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F343-31C0-4130-903A-4F29B875366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75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DF343-31C0-4130-903A-4F29B875366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47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BA70F-83F7-428E-A8E5-9CFAEE2E7411}" type="datetime1">
              <a:rPr lang="it-IT" smtClean="0"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F6DAF-829C-49CE-A50E-5DBF8CD018C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2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525635"/>
            <a:ext cx="9144000" cy="44476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0"/>
            <a:ext cx="9144001" cy="17002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46" y="0"/>
            <a:ext cx="2940904" cy="17002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" y="2492896"/>
            <a:ext cx="9144001" cy="44644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3" y="2348880"/>
            <a:ext cx="7600950" cy="432048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/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4000" b="1" dirty="0" smtClean="0">
                <a:solidFill>
                  <a:schemeClr val="tx2"/>
                </a:solidFill>
              </a:rPr>
              <a:t>Gaza Sustainable Development</a:t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4000" b="1" dirty="0" smtClean="0">
                <a:solidFill>
                  <a:schemeClr val="tx2"/>
                </a:solidFill>
              </a:rPr>
              <a:t>and Demographic Growth , Water and Energy workshop</a:t>
            </a:r>
            <a:r>
              <a:rPr lang="en-US" sz="4000" b="1" dirty="0">
                <a:solidFill>
                  <a:schemeClr val="tx2"/>
                </a:solidFill>
              </a:rPr>
              <a:t/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3200" b="1" u="sng" dirty="0">
                <a:solidFill>
                  <a:schemeClr val="tx2"/>
                </a:solidFill>
              </a:rPr>
              <a:t/>
            </a:r>
            <a:br>
              <a:rPr lang="en-US" sz="3200" b="1" u="sng" dirty="0">
                <a:solidFill>
                  <a:schemeClr val="tx2"/>
                </a:solidFill>
              </a:rPr>
            </a:br>
            <a:r>
              <a:rPr lang="en-US" sz="3200" b="1" u="sng" dirty="0">
                <a:solidFill>
                  <a:schemeClr val="tx2"/>
                </a:solidFill>
              </a:rPr>
              <a:t/>
            </a:r>
            <a:br>
              <a:rPr lang="en-US" sz="3200" b="1" u="sng" dirty="0">
                <a:solidFill>
                  <a:schemeClr val="tx2"/>
                </a:solidFill>
              </a:rPr>
            </a:br>
            <a:r>
              <a:rPr lang="en-US" sz="2700" b="1" dirty="0" smtClean="0">
                <a:solidFill>
                  <a:schemeClr val="tx2"/>
                </a:solidFill>
              </a:rPr>
              <a:t>Gaza</a:t>
            </a:r>
            <a:r>
              <a:rPr lang="en-US" sz="2700" b="1" u="sng" dirty="0" smtClean="0">
                <a:solidFill>
                  <a:schemeClr val="tx2"/>
                </a:solidFill>
              </a:rPr>
              <a:t/>
            </a:r>
            <a:br>
              <a:rPr lang="en-US" sz="2700" b="1" u="sng" dirty="0" smtClean="0">
                <a:solidFill>
                  <a:schemeClr val="tx2"/>
                </a:solidFill>
              </a:rPr>
            </a:br>
            <a:r>
              <a:rPr lang="en-US" sz="2700" b="1" u="sng" dirty="0" smtClean="0">
                <a:solidFill>
                  <a:schemeClr val="tx2"/>
                </a:solidFill>
              </a:rPr>
              <a:t> </a:t>
            </a:r>
            <a:r>
              <a:rPr lang="en-US" sz="2700" b="1" dirty="0" smtClean="0">
                <a:solidFill>
                  <a:schemeClr val="tx2"/>
                </a:solidFill>
              </a:rPr>
              <a:t>31</a:t>
            </a:r>
            <a:r>
              <a:rPr lang="en-US" sz="2700" b="1" u="sng" dirty="0" smtClean="0">
                <a:solidFill>
                  <a:schemeClr val="tx2"/>
                </a:solidFill>
              </a:rPr>
              <a:t> </a:t>
            </a:r>
            <a:r>
              <a:rPr lang="en-US" sz="2700" b="1" dirty="0" smtClean="0">
                <a:solidFill>
                  <a:schemeClr val="tx2"/>
                </a:solidFill>
              </a:rPr>
              <a:t>January 2019</a:t>
            </a:r>
            <a:r>
              <a:rPr lang="it-IT" sz="2700" b="1" dirty="0">
                <a:solidFill>
                  <a:schemeClr val="tx2"/>
                </a:solidFill>
              </a:rPr>
              <a:t/>
            </a:r>
            <a:br>
              <a:rPr lang="it-IT" sz="2700" b="1" dirty="0">
                <a:solidFill>
                  <a:schemeClr val="tx2"/>
                </a:solidFill>
              </a:rPr>
            </a:br>
            <a:endParaRPr lang="it-IT" sz="27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116306"/>
            <a:ext cx="9137375" cy="188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-1" y="857250"/>
            <a:ext cx="9144001" cy="728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B5D2EC"/>
              </a:gs>
              <a:gs pos="83000">
                <a:srgbClr val="B5D2EC"/>
              </a:gs>
              <a:gs pos="100000">
                <a:srgbClr val="B5D2E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9D3C-A75B-48C4-AC41-DEB19F27AEF6}" type="datetime5">
              <a:rPr lang="en-US" smtClean="0"/>
              <a:t>31-Jan-19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" y="4069988"/>
            <a:ext cx="9144001" cy="1928813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01277"/>
            <a:ext cx="7886700" cy="79354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Power Supply options 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520" y="5058115"/>
            <a:ext cx="1531622" cy="885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" y="1457326"/>
            <a:ext cx="9107918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116306"/>
            <a:ext cx="9137375" cy="188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-1" y="857250"/>
            <a:ext cx="9144001" cy="728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B5D2EC"/>
              </a:gs>
              <a:gs pos="83000">
                <a:srgbClr val="B5D2EC"/>
              </a:gs>
              <a:gs pos="100000">
                <a:srgbClr val="B5D2E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" y="4069988"/>
            <a:ext cx="9144001" cy="1928813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544"/>
            <a:ext cx="6624736" cy="793547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GCDP Energy Requirements 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388" y="619355"/>
            <a:ext cx="9075612" cy="592465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en-US" dirty="0"/>
          </a:p>
          <a:p>
            <a:pPr lvl="0"/>
            <a:r>
              <a:rPr lang="en-US" sz="3300" dirty="0"/>
              <a:t>The total power demand of the SWRO plant is in the range of 25 </a:t>
            </a:r>
            <a:r>
              <a:rPr lang="en-US" sz="3300" dirty="0" err="1"/>
              <a:t>MWe</a:t>
            </a:r>
            <a:r>
              <a:rPr lang="en-US" sz="3300" dirty="0"/>
              <a:t>, resulting in a total energy demand of 204 </a:t>
            </a:r>
            <a:r>
              <a:rPr lang="en-US" sz="3300" dirty="0" err="1"/>
              <a:t>GWh</a:t>
            </a:r>
            <a:r>
              <a:rPr lang="en-US" sz="3300" dirty="0"/>
              <a:t> per year.</a:t>
            </a:r>
          </a:p>
          <a:p>
            <a:pPr lvl="0"/>
            <a:r>
              <a:rPr lang="en-US" sz="3300" dirty="0"/>
              <a:t>The construction of an on-site fossil plant with reciprocating engines with about 34 </a:t>
            </a:r>
            <a:r>
              <a:rPr lang="en-US" sz="3300" dirty="0" err="1"/>
              <a:t>MWe</a:t>
            </a:r>
            <a:r>
              <a:rPr lang="en-US" sz="3300" dirty="0"/>
              <a:t> will enable a 100% coverage also in case one engine would be out of operation.</a:t>
            </a:r>
          </a:p>
          <a:p>
            <a:pPr lvl="0"/>
            <a:r>
              <a:rPr lang="en-US" sz="3300" dirty="0"/>
              <a:t>A PV plant on the roof of the SWRO buildings will have a total peak power output of about 2.8 </a:t>
            </a:r>
            <a:r>
              <a:rPr lang="en-US" sz="3300" dirty="0" err="1"/>
              <a:t>MWe</a:t>
            </a:r>
            <a:r>
              <a:rPr lang="en-US" sz="3300" dirty="0"/>
              <a:t> and will produce about 4.6 </a:t>
            </a:r>
            <a:r>
              <a:rPr lang="en-US" sz="3300" dirty="0" err="1"/>
              <a:t>GWh</a:t>
            </a:r>
            <a:r>
              <a:rPr lang="en-US" sz="3300" dirty="0"/>
              <a:t> per year, which corresponds to 2.2% of the total energy demand.</a:t>
            </a:r>
          </a:p>
          <a:p>
            <a:pPr lvl="0"/>
            <a:r>
              <a:rPr lang="en-US" sz="3300" dirty="0"/>
              <a:t>The construction on an off-site PV plant will produce about 13 </a:t>
            </a:r>
            <a:r>
              <a:rPr lang="en-US" sz="3300" dirty="0" err="1"/>
              <a:t>MWe</a:t>
            </a:r>
            <a:r>
              <a:rPr lang="en-US" sz="3300" dirty="0"/>
              <a:t> (peak output) and 21 GWH per year, which corresponds to 10.3% of the total energy demand.</a:t>
            </a:r>
          </a:p>
          <a:p>
            <a:pPr lvl="0"/>
            <a:r>
              <a:rPr lang="en-US" sz="3300" dirty="0"/>
              <a:t>In addition, the construction of two wind turbines with a capacity of 4 MW will produce about 5.4 </a:t>
            </a:r>
            <a:r>
              <a:rPr lang="en-US" sz="3300" dirty="0" err="1"/>
              <a:t>GWh</a:t>
            </a:r>
            <a:r>
              <a:rPr lang="en-US" sz="3300" dirty="0"/>
              <a:t> per year, which corresponds to 2.6% of the total energy demand.</a:t>
            </a:r>
          </a:p>
          <a:p>
            <a:pPr lvl="0"/>
            <a:r>
              <a:rPr lang="en-US" sz="3300" dirty="0"/>
              <a:t>The total energy share of renewable sources is about 15% as an average per year.  </a:t>
            </a:r>
          </a:p>
          <a:p>
            <a:pPr algn="just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520" y="5058115"/>
            <a:ext cx="1531622" cy="88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7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1" y="12699"/>
            <a:ext cx="9494037" cy="7907042"/>
            <a:chOff x="-1" y="-1"/>
            <a:chExt cx="9494037" cy="7907042"/>
          </a:xfrm>
        </p:grpSpPr>
        <p:grpSp>
          <p:nvGrpSpPr>
            <p:cNvPr id="30" name="Group 29"/>
            <p:cNvGrpSpPr/>
            <p:nvPr/>
          </p:nvGrpSpPr>
          <p:grpSpPr>
            <a:xfrm rot="20390426">
              <a:off x="350035" y="3426660"/>
              <a:ext cx="9144001" cy="4480381"/>
              <a:chOff x="0" y="7046519"/>
              <a:chExt cx="9144001" cy="4480381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7079258"/>
                <a:ext cx="9144000" cy="4447642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0" y="7046519"/>
                <a:ext cx="9144001" cy="4464496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-1" y="-1"/>
              <a:ext cx="9144001" cy="129322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1520"/>
              <a:ext cx="2042162" cy="1180626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2401187" y="325369"/>
            <a:ext cx="6595608" cy="6461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GCDP Project </a:t>
            </a:r>
            <a: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Data </a:t>
            </a:r>
          </a:p>
        </p:txBody>
      </p:sp>
      <p:pic>
        <p:nvPicPr>
          <p:cNvPr id="19" name="Bild 7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937754"/>
            <a:ext cx="9254837" cy="592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5704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116306"/>
            <a:ext cx="9137375" cy="188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998474"/>
            <a:ext cx="9144001" cy="71870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B5D2EC"/>
              </a:gs>
              <a:gs pos="83000">
                <a:srgbClr val="B5D2EC"/>
              </a:gs>
              <a:gs pos="100000">
                <a:srgbClr val="B5D2E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9D3C-A75B-48C4-AC41-DEB19F27AEF6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31-Jan-19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4069988"/>
            <a:ext cx="9144001" cy="1928813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32" y="1098919"/>
            <a:ext cx="6130018" cy="79354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Associated </a:t>
            </a:r>
            <a:r>
              <a:rPr lang="en-US" b="1" dirty="0" smtClean="0">
                <a:solidFill>
                  <a:schemeClr val="accent1"/>
                </a:solidFill>
              </a:rPr>
              <a:t>Works Overview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520" y="5058115"/>
            <a:ext cx="1531622" cy="885470"/>
          </a:xfrm>
          <a:prstGeom prst="rect">
            <a:avLst/>
          </a:prstGeom>
        </p:spPr>
      </p:pic>
      <p:pic>
        <p:nvPicPr>
          <p:cNvPr id="10" name="Immagine 5" descr="D:\PIC Gaza\F295A\1_Tecnica\2_Varie\Work\Donor Handbook\Work\Bulk Water System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7" y="1717180"/>
            <a:ext cx="9024780" cy="369648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586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63688" y="721131"/>
            <a:ext cx="6499844" cy="4015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574" tIns="27382" rIns="53574" bIns="27382">
            <a:spAutoFit/>
          </a:bodyPr>
          <a:lstStyle>
            <a:lvl1pPr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/>
            <a:r>
              <a:rPr lang="en-US" sz="2250" b="1" dirty="0">
                <a:solidFill>
                  <a:srgbClr val="1F497D"/>
                </a:solidFill>
                <a:latin typeface="Calibri"/>
              </a:rPr>
              <a:t>Division in Contract Packages</a:t>
            </a:r>
            <a:endParaRPr lang="it-IT" sz="2250" b="1" dirty="0">
              <a:solidFill>
                <a:srgbClr val="1F497D"/>
              </a:solidFill>
              <a:latin typeface="Calibri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869013"/>
              </p:ext>
            </p:extLst>
          </p:nvPr>
        </p:nvGraphicFramePr>
        <p:xfrm>
          <a:off x="107504" y="1208179"/>
          <a:ext cx="9036495" cy="5427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4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6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96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Pack.</a:t>
                      </a:r>
                      <a:endParaRPr lang="it-IT" sz="14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Description</a:t>
                      </a:r>
                      <a:endParaRPr lang="it-IT" sz="14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TD </a:t>
                      </a:r>
                      <a:r>
                        <a:rPr lang="en-US" sz="1400" dirty="0" smtClean="0">
                          <a:effectLst/>
                        </a:rPr>
                        <a:t>– Expected Issuing</a:t>
                      </a:r>
                      <a:r>
                        <a:rPr lang="en-US" sz="1400" baseline="0" dirty="0" smtClean="0">
                          <a:effectLst/>
                        </a:rPr>
                        <a:t> date</a:t>
                      </a:r>
                      <a:endParaRPr lang="it-IT" sz="14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Start of Construction - Expected Date</a:t>
                      </a:r>
                      <a:endParaRPr lang="it-IT" sz="14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End of Construction - Expected Date</a:t>
                      </a:r>
                      <a:endParaRPr lang="it-IT" sz="14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</a:t>
                      </a:r>
                      <a:endParaRPr lang="it-IT" sz="14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AWSNI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Works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- Middle + Khan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Younis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September</a:t>
                      </a:r>
                      <a:r>
                        <a:rPr lang="it-IT" sz="1400" dirty="0" smtClean="0">
                          <a:solidFill>
                            <a:srgbClr val="FF0000"/>
                          </a:solidFill>
                          <a:effectLst/>
                        </a:rPr>
                        <a:t> 2018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FF0000"/>
                          </a:solidFill>
                          <a:effectLst/>
                        </a:rPr>
                        <a:t>April 2019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FF0000"/>
                          </a:solidFill>
                          <a:effectLst/>
                        </a:rPr>
                        <a:t>June</a:t>
                      </a:r>
                      <a:r>
                        <a:rPr lang="it-IT" sz="1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1400" dirty="0" smtClean="0">
                          <a:solidFill>
                            <a:srgbClr val="FF0000"/>
                          </a:solidFill>
                          <a:effectLst/>
                        </a:rPr>
                        <a:t>2020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</a:t>
                      </a:r>
                      <a:endParaRPr lang="it-IT" sz="14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CP1: Southern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Main Carrier System (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Rafah+Khan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Younis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FF0000"/>
                          </a:solidFill>
                          <a:effectLst/>
                        </a:rPr>
                        <a:t>August 2018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FF0000"/>
                          </a:solidFill>
                          <a:effectLst/>
                        </a:rPr>
                        <a:t>July 2019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FF0000"/>
                          </a:solidFill>
                          <a:effectLst/>
                        </a:rPr>
                        <a:t>Sept 2021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</a:t>
                      </a:r>
                      <a:endParaRPr lang="it-IT" sz="14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AWSNI Works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- Gaza City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FF0000"/>
                          </a:solidFill>
                          <a:effectLst/>
                        </a:rPr>
                        <a:t>August 2019</a:t>
                      </a: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FF0000"/>
                          </a:solidFill>
                          <a:effectLst/>
                        </a:rPr>
                        <a:t>November 2019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FF0000"/>
                          </a:solidFill>
                          <a:effectLst/>
                        </a:rPr>
                        <a:t>January 2021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CP2: North </a:t>
                      </a:r>
                      <a:r>
                        <a:rPr lang="en-US" sz="1400" dirty="0">
                          <a:effectLst/>
                        </a:rPr>
                        <a:t>Main Carrier System (Middle, Gaza &amp; North Gov.)</a:t>
                      </a:r>
                      <a:endParaRPr lang="it-IT" sz="14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(Subject to funds available)</a:t>
                      </a:r>
                      <a:endParaRPr lang="it-IT" sz="14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it-IT" sz="14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CP3: WD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Network Reconfiguration - Southern Area 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FF0000"/>
                          </a:solidFill>
                          <a:effectLst/>
                        </a:rPr>
                        <a:t>June 2019</a:t>
                      </a:r>
                      <a:endParaRPr lang="it-IT" sz="1400" dirty="0" smtClean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October 2019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Sept 2021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it-IT" sz="14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CP4: WD </a:t>
                      </a:r>
                      <a:r>
                        <a:rPr lang="en-US" sz="1400" dirty="0">
                          <a:effectLst/>
                        </a:rPr>
                        <a:t>Network Reconfiguration - (Middle, Gaza &amp; North Gov.)</a:t>
                      </a:r>
                      <a:endParaRPr lang="it-IT" sz="14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(Subject to funds available)</a:t>
                      </a:r>
                      <a:endParaRPr lang="it-IT" sz="14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400" dirty="0">
                        <a:effectLst/>
                        <a:latin typeface="Calibri"/>
                      </a:endParaRPr>
                    </a:p>
                  </a:txBody>
                  <a:tcPr marL="31547" marR="315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31547" marR="315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400">
                        <a:effectLst/>
                        <a:latin typeface="Calibri"/>
                      </a:endParaRPr>
                    </a:p>
                  </a:txBody>
                  <a:tcPr marL="31547" marR="315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400" dirty="0">
                        <a:effectLst/>
                        <a:latin typeface="Calibri"/>
                      </a:endParaRPr>
                    </a:p>
                  </a:txBody>
                  <a:tcPr marL="31547" marR="31547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706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IC Gaza\F295C\Tecnica\2_Varie\Strategic presentation for Sadi\Updated maps\Ex-post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848" r="10982" b="20855"/>
          <a:stretch/>
        </p:blipFill>
        <p:spPr bwMode="auto">
          <a:xfrm>
            <a:off x="1143001" y="3384412"/>
            <a:ext cx="6715511" cy="23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IC Gaza\F295C\Tecnica\2_Varie\Strategic presentation for Sadi\Updated maps\Ex-ante-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14799" r="13265" b="13660"/>
          <a:stretch/>
        </p:blipFill>
        <p:spPr bwMode="auto">
          <a:xfrm>
            <a:off x="1143001" y="1247912"/>
            <a:ext cx="6821434" cy="180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704348" y="5707036"/>
            <a:ext cx="296652" cy="273844"/>
          </a:xfrm>
        </p:spPr>
        <p:txBody>
          <a:bodyPr/>
          <a:lstStyle/>
          <a:p>
            <a:fld id="{846F6DAF-829C-49CE-A50E-5DBF8CD018C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143000" y="846365"/>
            <a:ext cx="6858000" cy="4015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574" tIns="27382" rIns="53574" bIns="27382">
            <a:spAutoFit/>
          </a:bodyPr>
          <a:lstStyle>
            <a:lvl1pPr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/>
            <a:r>
              <a:rPr lang="en-US" sz="2250" b="1" dirty="0">
                <a:solidFill>
                  <a:srgbClr val="1F497D"/>
                </a:solidFill>
                <a:latin typeface="Calibri"/>
              </a:rPr>
              <a:t>Overview of Gaza Strip – Comparison</a:t>
            </a:r>
            <a:r>
              <a:rPr lang="it-IT" sz="2250" b="1" dirty="0">
                <a:solidFill>
                  <a:srgbClr val="1F497D"/>
                </a:solidFill>
                <a:latin typeface="Calibri"/>
              </a:rPr>
              <a:t> Ex Ante – Ex Post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931151" y="2068667"/>
            <a:ext cx="303328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i="1" u="sng" dirty="0">
                <a:solidFill>
                  <a:srgbClr val="1F497D"/>
                </a:solidFill>
              </a:rPr>
              <a:t>All the concerned areas in Gaza Strip</a:t>
            </a:r>
          </a:p>
          <a:p>
            <a:r>
              <a:rPr lang="en-US" sz="1350" b="1" i="1" dirty="0">
                <a:solidFill>
                  <a:srgbClr val="1F497D"/>
                </a:solidFill>
              </a:rPr>
              <a:t>Population served:950.000 inhabitants</a:t>
            </a:r>
          </a:p>
          <a:p>
            <a:r>
              <a:rPr lang="en-US" sz="1350" b="1" i="1" dirty="0">
                <a:solidFill>
                  <a:srgbClr val="1F497D"/>
                </a:solidFill>
              </a:rPr>
              <a:t>AV. Water Consumption: 65 </a:t>
            </a:r>
            <a:r>
              <a:rPr lang="en-US" sz="1350" b="1" i="1" dirty="0" err="1">
                <a:solidFill>
                  <a:srgbClr val="1F497D"/>
                </a:solidFill>
              </a:rPr>
              <a:t>lcd</a:t>
            </a:r>
            <a:endParaRPr lang="en-US" sz="1350" b="1" i="1" dirty="0">
              <a:solidFill>
                <a:srgbClr val="1F497D"/>
              </a:solidFill>
            </a:endParaRPr>
          </a:p>
          <a:p>
            <a:r>
              <a:rPr lang="en-US" sz="1350" b="1" i="1" dirty="0">
                <a:solidFill>
                  <a:srgbClr val="1F497D"/>
                </a:solidFill>
              </a:rPr>
              <a:t>Supplying Efficiency :6 h/day – 3 d/week</a:t>
            </a:r>
          </a:p>
          <a:p>
            <a:r>
              <a:rPr lang="en-US" sz="1350" b="1" i="1" dirty="0">
                <a:solidFill>
                  <a:srgbClr val="1F497D"/>
                </a:solidFill>
              </a:rPr>
              <a:t>Av. Water Quality: CL conc.400÷800mg/l </a:t>
            </a:r>
          </a:p>
          <a:p>
            <a:r>
              <a:rPr lang="en-US" sz="1350" b="1" i="1" dirty="0">
                <a:solidFill>
                  <a:srgbClr val="1F497D"/>
                </a:solidFill>
              </a:rPr>
              <a:t>Blending Efficiency : mixed in the WDN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68197" y="1277541"/>
            <a:ext cx="791433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350" dirty="0">
                <a:solidFill>
                  <a:prstClr val="black"/>
                </a:solidFill>
              </a:rPr>
              <a:t>Gaza City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635472" y="1547455"/>
            <a:ext cx="1009423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350" dirty="0">
                <a:solidFill>
                  <a:prstClr val="black"/>
                </a:solidFill>
              </a:rPr>
              <a:t>Middle Area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146332" y="2243183"/>
            <a:ext cx="10094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>
                <a:solidFill>
                  <a:prstClr val="black"/>
                </a:solidFill>
              </a:rPr>
              <a:t>Khan Younis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352437" y="2692863"/>
            <a:ext cx="129568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Eastern Villages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243624" y="2110634"/>
            <a:ext cx="64784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Rafah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784284" y="1504264"/>
            <a:ext cx="11694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 err="1">
                <a:solidFill>
                  <a:prstClr val="black"/>
                </a:solidFill>
              </a:rPr>
              <a:t>Northern</a:t>
            </a:r>
            <a:r>
              <a:rPr lang="it-IT" sz="1350" dirty="0">
                <a:solidFill>
                  <a:prstClr val="black"/>
                </a:solidFill>
              </a:rPr>
              <a:t> Area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825227" y="4609289"/>
            <a:ext cx="303328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i="1" u="sng" dirty="0">
                <a:solidFill>
                  <a:srgbClr val="1F497D"/>
                </a:solidFill>
              </a:rPr>
              <a:t>Gaza and Northern Governorates</a:t>
            </a:r>
          </a:p>
          <a:p>
            <a:r>
              <a:rPr lang="en-US" sz="1350" b="1" i="1" dirty="0">
                <a:solidFill>
                  <a:srgbClr val="1F497D"/>
                </a:solidFill>
              </a:rPr>
              <a:t>Population served: 400.000 inhabitants</a:t>
            </a:r>
          </a:p>
          <a:p>
            <a:r>
              <a:rPr lang="en-US" sz="1350" b="1" i="1" dirty="0">
                <a:solidFill>
                  <a:srgbClr val="1F497D"/>
                </a:solidFill>
              </a:rPr>
              <a:t>AV. Water Consumption: 65 </a:t>
            </a:r>
            <a:r>
              <a:rPr lang="en-US" sz="1350" b="1" i="1" dirty="0" err="1">
                <a:solidFill>
                  <a:srgbClr val="1F497D"/>
                </a:solidFill>
              </a:rPr>
              <a:t>lcd</a:t>
            </a:r>
            <a:endParaRPr lang="en-US" sz="1350" b="1" i="1" dirty="0">
              <a:solidFill>
                <a:srgbClr val="1F497D"/>
              </a:solidFill>
            </a:endParaRPr>
          </a:p>
          <a:p>
            <a:r>
              <a:rPr lang="en-US" sz="1350" b="1" i="1" dirty="0">
                <a:solidFill>
                  <a:srgbClr val="1F497D"/>
                </a:solidFill>
              </a:rPr>
              <a:t>Supplying Efficiency :6 h/day – 3 d/week</a:t>
            </a:r>
          </a:p>
          <a:p>
            <a:r>
              <a:rPr lang="en-US" sz="1350" b="1" i="1" dirty="0">
                <a:solidFill>
                  <a:srgbClr val="1F497D"/>
                </a:solidFill>
              </a:rPr>
              <a:t>Av. Water Quality: CL conc.400÷600mg/l</a:t>
            </a:r>
          </a:p>
          <a:p>
            <a:r>
              <a:rPr lang="en-US" sz="1350" b="1" i="1" dirty="0">
                <a:solidFill>
                  <a:srgbClr val="1F497D"/>
                </a:solidFill>
              </a:rPr>
              <a:t>Blending Efficiency : mixed in the WDN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143000" y="3050960"/>
            <a:ext cx="3140311" cy="15465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i="1" u="sng" dirty="0">
                <a:solidFill>
                  <a:srgbClr val="1F497D"/>
                </a:solidFill>
              </a:rPr>
              <a:t>Middle-</a:t>
            </a:r>
            <a:r>
              <a:rPr lang="en-US" sz="1350" b="1" i="1" u="sng" dirty="0" err="1">
                <a:solidFill>
                  <a:srgbClr val="1F497D"/>
                </a:solidFill>
              </a:rPr>
              <a:t>K.Younis</a:t>
            </a:r>
            <a:r>
              <a:rPr lang="en-US" sz="1350" b="1" i="1" u="sng" dirty="0">
                <a:solidFill>
                  <a:srgbClr val="1F497D"/>
                </a:solidFill>
              </a:rPr>
              <a:t>-Rafah Governorates</a:t>
            </a:r>
          </a:p>
          <a:p>
            <a:r>
              <a:rPr lang="en-US" sz="1350" b="1" i="1" dirty="0">
                <a:solidFill>
                  <a:srgbClr val="1F497D"/>
                </a:solidFill>
              </a:rPr>
              <a:t>Population served: 850.000 inhabitants</a:t>
            </a:r>
          </a:p>
          <a:p>
            <a:r>
              <a:rPr lang="en-US" sz="1350" b="1" i="1" dirty="0">
                <a:solidFill>
                  <a:srgbClr val="1F497D"/>
                </a:solidFill>
              </a:rPr>
              <a:t>AV. Water Consumption: 70 </a:t>
            </a:r>
            <a:r>
              <a:rPr lang="en-US" sz="1350" b="1" i="1" dirty="0" err="1">
                <a:solidFill>
                  <a:srgbClr val="1F497D"/>
                </a:solidFill>
              </a:rPr>
              <a:t>lcd</a:t>
            </a:r>
            <a:endParaRPr lang="en-US" sz="1350" b="1" i="1" dirty="0">
              <a:solidFill>
                <a:srgbClr val="1F497D"/>
              </a:solidFill>
            </a:endParaRPr>
          </a:p>
          <a:p>
            <a:r>
              <a:rPr lang="en-US" sz="1350" b="1" i="1" dirty="0">
                <a:solidFill>
                  <a:srgbClr val="1F497D"/>
                </a:solidFill>
              </a:rPr>
              <a:t>Supplying Efficiency: 12h/day –7 d/week</a:t>
            </a:r>
          </a:p>
          <a:p>
            <a:r>
              <a:rPr lang="en-US" sz="1350" b="1" i="1" dirty="0">
                <a:solidFill>
                  <a:srgbClr val="1F497D"/>
                </a:solidFill>
              </a:rPr>
              <a:t>Av. Water Quality: CL conc. &lt;400 mg/l </a:t>
            </a:r>
          </a:p>
          <a:p>
            <a:r>
              <a:rPr lang="en-US" sz="1350" b="1" i="1" dirty="0">
                <a:solidFill>
                  <a:srgbClr val="1F497D"/>
                </a:solidFill>
              </a:rPr>
              <a:t>Blending Efficiency: Partially Blended in Reservoirs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2573778" y="4285606"/>
            <a:ext cx="363474" cy="439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7" name="Freccia in su 6"/>
          <p:cNvSpPr/>
          <p:nvPr/>
        </p:nvSpPr>
        <p:spPr>
          <a:xfrm>
            <a:off x="6473068" y="4153658"/>
            <a:ext cx="363474" cy="4721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713563" y="3719921"/>
            <a:ext cx="11694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 err="1">
                <a:solidFill>
                  <a:prstClr val="black"/>
                </a:solidFill>
              </a:rPr>
              <a:t>Northern</a:t>
            </a:r>
            <a:r>
              <a:rPr lang="it-IT" sz="1350" dirty="0">
                <a:solidFill>
                  <a:prstClr val="black"/>
                </a:solidFill>
              </a:rPr>
              <a:t> Area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927846" y="4309723"/>
            <a:ext cx="10094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>
                <a:solidFill>
                  <a:prstClr val="black"/>
                </a:solidFill>
              </a:rPr>
              <a:t>Middle Area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111513" y="4725144"/>
            <a:ext cx="10094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>
                <a:solidFill>
                  <a:prstClr val="black"/>
                </a:solidFill>
              </a:rPr>
              <a:t>Khan Younis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529719" y="4646149"/>
            <a:ext cx="64784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Rafah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529548" y="5267161"/>
            <a:ext cx="1295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Eastern Villages</a:t>
            </a:r>
          </a:p>
        </p:txBody>
      </p:sp>
      <p:sp>
        <p:nvSpPr>
          <p:cNvPr id="23" name="CustomShape 4"/>
          <p:cNvSpPr/>
          <p:nvPr/>
        </p:nvSpPr>
        <p:spPr>
          <a:xfrm>
            <a:off x="1142999" y="1369383"/>
            <a:ext cx="1875353" cy="714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GB" sz="135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</a:rPr>
              <a:t>Fresh Water Sources:</a:t>
            </a:r>
          </a:p>
          <a:p>
            <a:r>
              <a:rPr lang="en-GB" sz="135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</a:rPr>
              <a:t>STLV: 13.14 MCM/y</a:t>
            </a:r>
          </a:p>
          <a:p>
            <a:r>
              <a:rPr lang="en-GB" sz="135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</a:rPr>
              <a:t>From Israel: 10 MCM/y</a:t>
            </a:r>
          </a:p>
        </p:txBody>
      </p:sp>
      <p:sp>
        <p:nvSpPr>
          <p:cNvPr id="24" name="CustomShape 4"/>
          <p:cNvSpPr/>
          <p:nvPr/>
        </p:nvSpPr>
        <p:spPr>
          <a:xfrm>
            <a:off x="1142999" y="5273061"/>
            <a:ext cx="1875353" cy="714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GB" sz="135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</a:rPr>
              <a:t>Fresh Water Sources:</a:t>
            </a:r>
          </a:p>
          <a:p>
            <a:r>
              <a:rPr lang="en-GB" sz="135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</a:rPr>
              <a:t>STLV: 13.14 MCM/y</a:t>
            </a:r>
          </a:p>
          <a:p>
            <a:r>
              <a:rPr lang="en-GB" sz="135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</a:rPr>
              <a:t>From Israel: 15 MCM/y</a:t>
            </a:r>
          </a:p>
        </p:txBody>
      </p:sp>
    </p:spTree>
    <p:extLst>
      <p:ext uri="{BB962C8B-B14F-4D97-AF65-F5344CB8AC3E}">
        <p14:creationId xmlns:p14="http://schemas.microsoft.com/office/powerpoint/2010/main" val="640881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/>
          </p:nvPr>
        </p:nvGraphicFramePr>
        <p:xfrm>
          <a:off x="1385647" y="1430778"/>
          <a:ext cx="6372707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388925" y="5726907"/>
            <a:ext cx="564835" cy="273844"/>
          </a:xfrm>
        </p:spPr>
        <p:txBody>
          <a:bodyPr/>
          <a:lstStyle/>
          <a:p>
            <a:fld id="{846F6DAF-829C-49CE-A50E-5DBF8CD018C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143000" y="846364"/>
            <a:ext cx="6858000" cy="7016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574" tIns="27382" rIns="53574" bIns="27382">
            <a:spAutoFit/>
          </a:bodyPr>
          <a:lstStyle>
            <a:lvl1pPr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/>
            <a:r>
              <a:rPr lang="en-US" sz="2100" b="1" dirty="0">
                <a:solidFill>
                  <a:srgbClr val="1F497D"/>
                </a:solidFill>
                <a:latin typeface="Calibri"/>
              </a:rPr>
              <a:t>Blended Water Quality Trend Comparison – </a:t>
            </a:r>
            <a:r>
              <a:rPr lang="it-IT" sz="2100" b="1" dirty="0">
                <a:solidFill>
                  <a:srgbClr val="1F497D"/>
                </a:solidFill>
                <a:latin typeface="Calibri"/>
              </a:rPr>
              <a:t>CL </a:t>
            </a:r>
            <a:r>
              <a:rPr lang="it-IT" sz="2100" b="1" dirty="0" err="1">
                <a:solidFill>
                  <a:srgbClr val="1F497D"/>
                </a:solidFill>
                <a:latin typeface="Calibri"/>
              </a:rPr>
              <a:t>Conc</a:t>
            </a:r>
            <a:r>
              <a:rPr lang="it-IT" sz="2100" b="1" dirty="0">
                <a:solidFill>
                  <a:srgbClr val="1F497D"/>
                </a:solidFill>
                <a:latin typeface="Calibri"/>
              </a:rPr>
              <a:t>. (mg/l)</a:t>
            </a:r>
          </a:p>
          <a:p>
            <a:pPr algn="ctr"/>
            <a:r>
              <a:rPr lang="en-US" sz="2100" b="1" dirty="0">
                <a:solidFill>
                  <a:srgbClr val="1F497D"/>
                </a:solidFill>
                <a:latin typeface="Calibri"/>
              </a:rPr>
              <a:t>Middle, Rafah and Khan </a:t>
            </a:r>
            <a:r>
              <a:rPr lang="en-US" sz="2100" b="1" dirty="0" err="1">
                <a:solidFill>
                  <a:srgbClr val="1F497D"/>
                </a:solidFill>
                <a:latin typeface="Calibri"/>
              </a:rPr>
              <a:t>Younis</a:t>
            </a:r>
            <a:r>
              <a:rPr lang="en-US" sz="2100" b="1" dirty="0">
                <a:solidFill>
                  <a:srgbClr val="1F497D"/>
                </a:solidFill>
                <a:latin typeface="Calibri"/>
              </a:rPr>
              <a:t> Governorates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50983" y="4836161"/>
            <a:ext cx="216024" cy="504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350983" y="5400215"/>
            <a:ext cx="216024" cy="5049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94362" y="5491092"/>
            <a:ext cx="63221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>
                <a:solidFill>
                  <a:prstClr val="black"/>
                </a:solidFill>
              </a:rPr>
              <a:t>Quality Trend without implementation of Southern Carrier Components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77881" y="4927038"/>
            <a:ext cx="606057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>
                <a:solidFill>
                  <a:prstClr val="black"/>
                </a:solidFill>
              </a:rPr>
              <a:t>Quality Trend after implementation of Southern Carrier Components</a:t>
            </a:r>
          </a:p>
        </p:txBody>
      </p:sp>
    </p:spTree>
    <p:extLst>
      <p:ext uri="{BB962C8B-B14F-4D97-AF65-F5344CB8AC3E}">
        <p14:creationId xmlns:p14="http://schemas.microsoft.com/office/powerpoint/2010/main" val="1732497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C4F1-7CE8-4E92-A119-C24B2BD5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89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BULK </a:t>
            </a:r>
            <a:r>
              <a:rPr lang="en-GB" sz="2800" b="1" dirty="0"/>
              <a:t>WATER – ANNUAL REV. &amp; EXP. STATEMENTS </a:t>
            </a:r>
            <a:br>
              <a:rPr lang="en-GB" sz="2800" b="1" dirty="0"/>
            </a:br>
            <a:r>
              <a:rPr lang="en-GB" sz="2800" b="1" dirty="0"/>
              <a:t>(current prices)</a:t>
            </a:r>
            <a:endParaRPr lang="en-US" sz="28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6683F0D-C681-4603-80BA-A74B2EA21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968675"/>
              </p:ext>
            </p:extLst>
          </p:nvPr>
        </p:nvGraphicFramePr>
        <p:xfrm>
          <a:off x="457200" y="1417637"/>
          <a:ext cx="8229600" cy="5394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>
                  <a:extLst>
                    <a:ext uri="{9D8B030D-6E8A-4147-A177-3AD203B41FA5}">
                      <a16:colId xmlns:a16="http://schemas.microsoft.com/office/drawing/2014/main" val="70928788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37875661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5259737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223756077"/>
                    </a:ext>
                  </a:extLst>
                </a:gridCol>
                <a:gridCol w="1251312">
                  <a:extLst>
                    <a:ext uri="{9D8B030D-6E8A-4147-A177-3AD203B41FA5}">
                      <a16:colId xmlns:a16="http://schemas.microsoft.com/office/drawing/2014/main" val="37897398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45384100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96669803"/>
                    </a:ext>
                  </a:extLst>
                </a:gridCol>
              </a:tblGrid>
              <a:tr h="538751">
                <a:tc>
                  <a:txBody>
                    <a:bodyPr/>
                    <a:lstStyle/>
                    <a:p>
                      <a:r>
                        <a:rPr lang="en-GB" dirty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563326"/>
                  </a:ext>
                </a:extLst>
              </a:tr>
              <a:tr h="392492">
                <a:tc>
                  <a:txBody>
                    <a:bodyPr/>
                    <a:lstStyle/>
                    <a:p>
                      <a:r>
                        <a:rPr lang="en-GB" b="1" dirty="0"/>
                        <a:t>Bulk Water Sales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MCM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129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139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160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2645"/>
                  </a:ext>
                </a:extLst>
              </a:tr>
              <a:tr h="941513">
                <a:tc>
                  <a:txBody>
                    <a:bodyPr/>
                    <a:lstStyle/>
                    <a:p>
                      <a:r>
                        <a:rPr lang="en-GB" dirty="0"/>
                        <a:t>Unified Bulk Water Charge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Option 1 - FCR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Option 2 – OR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US$/m3</a:t>
                      </a:r>
                    </a:p>
                    <a:p>
                      <a:pPr algn="ctr"/>
                      <a:r>
                        <a:rPr lang="en-GB" dirty="0"/>
                        <a:t>US$/m3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1</a:t>
                      </a:r>
                      <a:r>
                        <a:rPr lang="en-US" dirty="0"/>
                        <a:t>.03</a:t>
                      </a:r>
                    </a:p>
                    <a:p>
                      <a:pPr algn="ctr"/>
                      <a:r>
                        <a:rPr lang="en-GB" dirty="0"/>
                        <a:t>0</a:t>
                      </a:r>
                      <a:r>
                        <a:rPr lang="en-US" dirty="0"/>
                        <a:t>.87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0</a:t>
                      </a:r>
                      <a:r>
                        <a:rPr lang="en-US" dirty="0"/>
                        <a:t>.81</a:t>
                      </a:r>
                    </a:p>
                    <a:p>
                      <a:pPr algn="ctr"/>
                      <a:r>
                        <a:rPr lang="en-GB" dirty="0"/>
                        <a:t>0</a:t>
                      </a:r>
                      <a:r>
                        <a:rPr lang="en-US" dirty="0"/>
                        <a:t>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1</a:t>
                      </a:r>
                      <a:r>
                        <a:rPr lang="en-US" dirty="0"/>
                        <a:t>.05</a:t>
                      </a:r>
                    </a:p>
                    <a:p>
                      <a:pPr algn="ctr"/>
                      <a:r>
                        <a:rPr lang="en-GB" dirty="0"/>
                        <a:t>0</a:t>
                      </a:r>
                      <a:r>
                        <a:rPr lang="en-US" dirty="0"/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44572"/>
                  </a:ext>
                </a:extLst>
              </a:tr>
              <a:tr h="352388">
                <a:tc gridSpan="7">
                  <a:txBody>
                    <a:bodyPr/>
                    <a:lstStyle/>
                    <a:p>
                      <a:r>
                        <a:rPr lang="en-GB" b="1" dirty="0"/>
                        <a:t>Income &amp; Expenditure Statement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414700"/>
                  </a:ext>
                </a:extLst>
              </a:tr>
              <a:tr h="941513">
                <a:tc>
                  <a:txBody>
                    <a:bodyPr/>
                    <a:lstStyle/>
                    <a:p>
                      <a:r>
                        <a:rPr lang="en-GB" dirty="0"/>
                        <a:t>Operating Revenue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Option 1 – FCR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Option 2 – OR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U</a:t>
                      </a:r>
                      <a:r>
                        <a:rPr lang="en-US" dirty="0"/>
                        <a:t>S$ million</a:t>
                      </a:r>
                    </a:p>
                    <a:p>
                      <a:pPr algn="ctr"/>
                      <a:r>
                        <a:rPr lang="en-US" dirty="0"/>
                        <a:t>US$ million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  <a:p>
                      <a:pPr algn="ctr"/>
                      <a:r>
                        <a:rPr lang="en-GB"/>
                        <a:t>1</a:t>
                      </a:r>
                      <a:r>
                        <a:rPr lang="en-US"/>
                        <a:t>32</a:t>
                      </a:r>
                    </a:p>
                    <a:p>
                      <a:pPr algn="ctr"/>
                      <a:r>
                        <a:rPr lang="en-GB"/>
                        <a:t>1</a:t>
                      </a:r>
                      <a:r>
                        <a:rPr lang="en-US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  <a:p>
                      <a:pPr algn="ctr"/>
                      <a:r>
                        <a:rPr lang="en-GB"/>
                        <a:t>1</a:t>
                      </a:r>
                      <a:r>
                        <a:rPr lang="en-US"/>
                        <a:t>12</a:t>
                      </a:r>
                    </a:p>
                    <a:p>
                      <a:pPr algn="ctr"/>
                      <a:r>
                        <a:rPr lang="en-GB"/>
                        <a:t>9</a:t>
                      </a:r>
                      <a:r>
                        <a:rPr lang="en-US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  <a:p>
                      <a:pPr algn="ctr"/>
                      <a:r>
                        <a:rPr lang="en-GB"/>
                        <a:t>1</a:t>
                      </a:r>
                      <a:r>
                        <a:rPr lang="en-US"/>
                        <a:t>68</a:t>
                      </a:r>
                    </a:p>
                    <a:p>
                      <a:pPr algn="ctr"/>
                      <a:r>
                        <a:rPr lang="en-GB"/>
                        <a:t>1</a:t>
                      </a:r>
                      <a:r>
                        <a:rPr lang="en-US"/>
                        <a:t>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024308"/>
                  </a:ext>
                </a:extLst>
              </a:tr>
              <a:tr h="384292">
                <a:tc>
                  <a:txBody>
                    <a:bodyPr/>
                    <a:lstStyle/>
                    <a:p>
                      <a:r>
                        <a:rPr lang="en-GB" dirty="0"/>
                        <a:t>Operating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US$ million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68912"/>
                  </a:ext>
                </a:extLst>
              </a:tr>
              <a:tr h="925661">
                <a:tc>
                  <a:txBody>
                    <a:bodyPr/>
                    <a:lstStyle/>
                    <a:p>
                      <a:r>
                        <a:rPr lang="en-GB" dirty="0"/>
                        <a:t>Net Income (Surplus/Deficit)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Option 1 – FCR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Option 2 – OR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US$ million</a:t>
                      </a:r>
                    </a:p>
                    <a:p>
                      <a:pPr algn="ctr"/>
                      <a:r>
                        <a:rPr lang="en-GB" dirty="0"/>
                        <a:t>US$ million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  <a:p>
                      <a:pPr algn="ctr"/>
                      <a:r>
                        <a:rPr lang="en-GB" dirty="0"/>
                        <a:t>-</a:t>
                      </a:r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  <a:p>
                      <a:pPr algn="ctr"/>
                      <a:r>
                        <a:rPr lang="en-GB" dirty="0"/>
                        <a:t>-</a:t>
                      </a:r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  <a:p>
                      <a:pPr algn="ctr"/>
                      <a:r>
                        <a:rPr lang="en-GB" dirty="0"/>
                        <a:t>-</a:t>
                      </a:r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92625"/>
                  </a:ext>
                </a:extLst>
              </a:tr>
              <a:tr h="1856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956985"/>
                  </a:ext>
                </a:extLst>
              </a:tr>
              <a:tr h="538751">
                <a:tc gridSpan="7">
                  <a:txBody>
                    <a:bodyPr/>
                    <a:lstStyle/>
                    <a:p>
                      <a:r>
                        <a:rPr lang="en-GB" dirty="0"/>
                        <a:t>Note: (1) FCR = full cost recovery; and (2) OR = </a:t>
                      </a:r>
                      <a:r>
                        <a:rPr lang="en-GB" dirty="0" err="1"/>
                        <a:t>opex</a:t>
                      </a:r>
                      <a:r>
                        <a:rPr lang="en-GB" dirty="0"/>
                        <a:t> recovery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41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68" y="3351501"/>
            <a:ext cx="6035796" cy="253233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47630" y="998730"/>
            <a:ext cx="6048672" cy="4015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574" tIns="27382" rIns="53574" bIns="27382">
            <a:spAutoFit/>
          </a:bodyPr>
          <a:lstStyle>
            <a:lvl1pPr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500" b="1" dirty="0">
                <a:solidFill>
                  <a:srgbClr val="1F497D"/>
                </a:solidFill>
                <a:latin typeface="Calibri"/>
              </a:rPr>
              <a:t>PRESENT and FUTURE SPECIFIC ENERGY CONSUMPTION</a:t>
            </a:r>
          </a:p>
        </p:txBody>
      </p:sp>
      <p:pic>
        <p:nvPicPr>
          <p:cNvPr id="10" name="Immagin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92" y="1454283"/>
            <a:ext cx="6991248" cy="1897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0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115616" y="332656"/>
            <a:ext cx="6048672" cy="4015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574" tIns="27382" rIns="53574" bIns="27382">
            <a:spAutoFit/>
          </a:bodyPr>
          <a:lstStyle>
            <a:lvl1pPr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500" b="1" dirty="0">
                <a:solidFill>
                  <a:srgbClr val="1F497D"/>
                </a:solidFill>
                <a:latin typeface="Calibri"/>
              </a:rPr>
              <a:t>ENERGY AND WATER SUPPLY TREND IN 2020-2039</a:t>
            </a:r>
          </a:p>
        </p:txBody>
      </p:sp>
      <p:pic>
        <p:nvPicPr>
          <p:cNvPr id="29" name="Immagine 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08912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635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1" y="-1"/>
            <a:ext cx="9494037" cy="7907042"/>
            <a:chOff x="-1" y="-1"/>
            <a:chExt cx="9494037" cy="7907042"/>
          </a:xfrm>
        </p:grpSpPr>
        <p:grpSp>
          <p:nvGrpSpPr>
            <p:cNvPr id="30" name="Group 29"/>
            <p:cNvGrpSpPr/>
            <p:nvPr/>
          </p:nvGrpSpPr>
          <p:grpSpPr>
            <a:xfrm rot="20390426">
              <a:off x="350035" y="3426660"/>
              <a:ext cx="9144001" cy="4480381"/>
              <a:chOff x="0" y="7046519"/>
              <a:chExt cx="9144001" cy="4480381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7079258"/>
                <a:ext cx="9144000" cy="4447642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0" y="7046519"/>
                <a:ext cx="9144001" cy="4464496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-1" y="-1"/>
              <a:ext cx="9144001" cy="129322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1520"/>
              <a:ext cx="2042162" cy="1180626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2401187" y="325369"/>
            <a:ext cx="6595608" cy="6461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WATER CRISES </a:t>
            </a:r>
            <a:r>
              <a:rPr lang="en-US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 GAZA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26094" y="1471762"/>
            <a:ext cx="5418374" cy="51381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Gaza Strip - the most densely populated place on the planet (2 million inhabitants in 364 Km</a:t>
            </a:r>
            <a:r>
              <a:rPr lang="en-US" baseline="30000" dirty="0" smtClean="0"/>
              <a:t>2</a:t>
            </a:r>
            <a:r>
              <a:rPr lang="en-US" dirty="0" smtClean="0"/>
              <a:t>), cut-off from the world, is at a crises point with an unprecedented human disaster about to unravel.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sole </a:t>
            </a:r>
            <a:r>
              <a:rPr lang="en-US" u="sng" dirty="0" smtClean="0"/>
              <a:t>natural</a:t>
            </a:r>
            <a:r>
              <a:rPr lang="en-US" dirty="0" smtClean="0"/>
              <a:t> water source is the coastal aquifer which suffers from annual deficit of around 120 MCM. 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508104" y="1438255"/>
            <a:ext cx="3488690" cy="4942840"/>
            <a:chOff x="8124040" y="971550"/>
            <a:chExt cx="3488690" cy="4942840"/>
          </a:xfrm>
        </p:grpSpPr>
        <p:pic>
          <p:nvPicPr>
            <p:cNvPr id="15" name="Picture 14" descr="C:\Users\dell\AppData\Local\Microsoft\Windows\Temporary Internet Files\Content.Word\Palestine Map (1)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4040" y="971550"/>
              <a:ext cx="3488690" cy="4942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2"/>
            <p:cNvGrpSpPr>
              <a:grpSpLocks/>
            </p:cNvGrpSpPr>
            <p:nvPr/>
          </p:nvGrpSpPr>
          <p:grpSpPr bwMode="auto">
            <a:xfrm>
              <a:off x="9146325" y="2306964"/>
              <a:ext cx="1275905" cy="1599541"/>
              <a:chOff x="3081" y="4594"/>
              <a:chExt cx="788" cy="709"/>
            </a:xfrm>
          </p:grpSpPr>
          <p:sp>
            <p:nvSpPr>
              <p:cNvPr id="17" name="Text Box 21"/>
              <p:cNvSpPr txBox="1">
                <a:spLocks noChangeArrowheads="1"/>
              </p:cNvSpPr>
              <p:nvPr/>
            </p:nvSpPr>
            <p:spPr bwMode="auto">
              <a:xfrm>
                <a:off x="3081" y="5136"/>
                <a:ext cx="686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Gaza Strip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8" name="AutoShape 23"/>
              <p:cNvCxnSpPr>
                <a:cxnSpLocks noChangeShapeType="1"/>
              </p:cNvCxnSpPr>
              <p:nvPr/>
            </p:nvCxnSpPr>
            <p:spPr bwMode="auto">
              <a:xfrm>
                <a:off x="3190" y="5069"/>
                <a:ext cx="14" cy="10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Text Box 39"/>
              <p:cNvSpPr txBox="1">
                <a:spLocks noChangeArrowheads="1"/>
              </p:cNvSpPr>
              <p:nvPr/>
            </p:nvSpPr>
            <p:spPr bwMode="auto">
              <a:xfrm rot="16755517">
                <a:off x="3540" y="4715"/>
                <a:ext cx="44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West Bank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 rot="17985987">
              <a:off x="8407429" y="1889131"/>
              <a:ext cx="1578388" cy="30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Mediterranean Sea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99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7018B6-97CC-4076-81F7-941CA3C7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27"/>
            <a:fld id="{66C8F7B5-6F64-4A2F-A41A-103E03EA8196}" type="slidenum">
              <a:rPr lang="en-US" smtClean="0">
                <a:solidFill>
                  <a:srgbClr val="000000"/>
                </a:solidFill>
              </a:rPr>
              <a:pPr defTabSz="685727"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29A5BD-EA3F-42D3-90FD-C20FFEB37828}"/>
              </a:ext>
            </a:extLst>
          </p:cNvPr>
          <p:cNvSpPr/>
          <p:nvPr/>
        </p:nvSpPr>
        <p:spPr>
          <a:xfrm>
            <a:off x="4426890" y="1974976"/>
            <a:ext cx="334858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Connecting Gaza to </a:t>
            </a:r>
            <a:r>
              <a:rPr lang="en-US" sz="1500" b="1" dirty="0">
                <a:latin typeface="Calibri" panose="020F0502020204030204" pitchFamily="34" charset="0"/>
              </a:rPr>
              <a:t>natural gas </a:t>
            </a:r>
            <a:r>
              <a:rPr lang="en-US" sz="1500" dirty="0">
                <a:latin typeface="Calibri" panose="020F0502020204030204" pitchFamily="34" charset="0"/>
              </a:rPr>
              <a:t>will facilitate a </a:t>
            </a:r>
            <a:r>
              <a:rPr lang="en-US" sz="1500" b="1" dirty="0">
                <a:latin typeface="Calibri" panose="020F0502020204030204" pitchFamily="34" charset="0"/>
              </a:rPr>
              <a:t>significant increase </a:t>
            </a:r>
            <a:r>
              <a:rPr lang="en-US" sz="1500" dirty="0">
                <a:latin typeface="Calibri" panose="020F0502020204030204" pitchFamily="34" charset="0"/>
              </a:rPr>
              <a:t>in </a:t>
            </a:r>
            <a:r>
              <a:rPr lang="en-US" sz="1500" b="1" dirty="0">
                <a:latin typeface="Calibri" panose="020F0502020204030204" pitchFamily="34" charset="0"/>
              </a:rPr>
              <a:t>domestic electricity generation</a:t>
            </a:r>
            <a:r>
              <a:rPr lang="en-US" sz="1500" dirty="0">
                <a:latin typeface="Calibri" panose="020F0502020204030204" pitchFamily="34" charset="0"/>
              </a:rPr>
              <a:t> at the GPP on a </a:t>
            </a:r>
            <a:r>
              <a:rPr lang="en-US" sz="1500" b="1" dirty="0">
                <a:latin typeface="Calibri" panose="020F0502020204030204" pitchFamily="34" charset="0"/>
              </a:rPr>
              <a:t>cost-efficient basis</a:t>
            </a:r>
            <a:endParaRPr lang="en-US" sz="1500" dirty="0">
              <a:latin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b="1" dirty="0">
                <a:latin typeface="Calibri" panose="020F0502020204030204" pitchFamily="34" charset="0"/>
              </a:rPr>
              <a:t>Improving </a:t>
            </a:r>
            <a:r>
              <a:rPr lang="en-US" sz="1500" dirty="0">
                <a:latin typeface="Calibri" panose="020F0502020204030204" pitchFamily="34" charset="0"/>
              </a:rPr>
              <a:t>the </a:t>
            </a:r>
            <a:r>
              <a:rPr lang="en-US" sz="1500" b="1" dirty="0">
                <a:latin typeface="Calibri" panose="020F0502020204030204" pitchFamily="34" charset="0"/>
              </a:rPr>
              <a:t>reliability and affordability </a:t>
            </a:r>
            <a:r>
              <a:rPr lang="en-US" sz="1500" dirty="0">
                <a:latin typeface="Calibri" panose="020F0502020204030204" pitchFamily="34" charset="0"/>
              </a:rPr>
              <a:t>of electricity for consumers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sz="1350" dirty="0">
              <a:latin typeface="Calibri" panose="020F050202020403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sz="1350" dirty="0">
              <a:latin typeface="Calibri" panose="020F050202020403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sz="600" dirty="0">
              <a:latin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2FDEE2-F018-4445-8391-1E368717F95D}"/>
              </a:ext>
            </a:extLst>
          </p:cNvPr>
          <p:cNvCxnSpPr/>
          <p:nvPr/>
        </p:nvCxnSpPr>
        <p:spPr>
          <a:xfrm>
            <a:off x="1142147" y="1657350"/>
            <a:ext cx="68580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84CCF476-4E24-4812-B89A-5DC1742AC4F1}"/>
              </a:ext>
            </a:extLst>
          </p:cNvPr>
          <p:cNvSpPr txBox="1">
            <a:spLocks/>
          </p:cNvSpPr>
          <p:nvPr/>
        </p:nvSpPr>
        <p:spPr>
          <a:xfrm>
            <a:off x="1267690" y="990733"/>
            <a:ext cx="6264680" cy="549788"/>
          </a:xfrm>
          <a:prstGeom prst="rect">
            <a:avLst/>
          </a:prstGeom>
        </p:spPr>
        <p:txBody>
          <a:bodyPr/>
          <a:lstStyle>
            <a:lvl1pPr algn="ctr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9259" algn="l"/>
              </a:tabLst>
              <a:defRPr sz="2400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31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863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295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728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Connecting Gaza to natural gas is the central solution to the energy crisis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1D62E-4C39-44B7-90F8-7F4EDBFEA84F}"/>
              </a:ext>
            </a:extLst>
          </p:cNvPr>
          <p:cNvSpPr/>
          <p:nvPr/>
        </p:nvSpPr>
        <p:spPr>
          <a:xfrm>
            <a:off x="1379239" y="4224124"/>
            <a:ext cx="6383816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Generating </a:t>
            </a:r>
            <a:r>
              <a:rPr lang="en-US" sz="1500" b="1" dirty="0">
                <a:latin typeface="Calibri" panose="020F0502020204030204" pitchFamily="34" charset="0"/>
              </a:rPr>
              <a:t>substantial cost savings to the sector</a:t>
            </a:r>
            <a:r>
              <a:rPr lang="en-US" sz="1500" dirty="0">
                <a:latin typeface="Calibri" panose="020F0502020204030204" pitchFamily="34" charset="0"/>
              </a:rPr>
              <a:t>, even with current cost recovery challenges</a:t>
            </a:r>
            <a:endParaRPr lang="en-US" sz="1350" dirty="0">
              <a:latin typeface="Calibri" panose="020F050202020403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Providing the </a:t>
            </a:r>
            <a:r>
              <a:rPr lang="en-US" sz="1500" b="1" dirty="0">
                <a:latin typeface="Calibri" panose="020F0502020204030204" pitchFamily="34" charset="0"/>
              </a:rPr>
              <a:t>foundation for sustained economic growth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sz="1500" b="1" dirty="0">
              <a:latin typeface="Calibri" panose="020F050202020403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sz="1350" dirty="0">
              <a:latin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74007A-BD35-42B2-9E91-DF4DD48CCF59}"/>
              </a:ext>
            </a:extLst>
          </p:cNvPr>
          <p:cNvGrpSpPr/>
          <p:nvPr/>
        </p:nvGrpSpPr>
        <p:grpSpPr>
          <a:xfrm>
            <a:off x="1428750" y="1953968"/>
            <a:ext cx="2971800" cy="2113145"/>
            <a:chOff x="381000" y="1462289"/>
            <a:chExt cx="3962400" cy="2817527"/>
          </a:xfrm>
        </p:grpSpPr>
        <p:pic>
          <p:nvPicPr>
            <p:cNvPr id="7" name="Picture 4" descr="http://www.journalismfund.eu/sites/default/files/Gaza1.JPG">
              <a:extLst>
                <a:ext uri="{FF2B5EF4-FFF2-40B4-BE49-F238E27FC236}">
                  <a16:creationId xmlns:a16="http://schemas.microsoft.com/office/drawing/2014/main" id="{ACD453FF-C0C0-4DFC-B007-7F2002CBE5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54" t="-75" r="20717" b="2749"/>
            <a:stretch/>
          </p:blipFill>
          <p:spPr bwMode="auto">
            <a:xfrm>
              <a:off x="381000" y="1462289"/>
              <a:ext cx="3962400" cy="2817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09178E-CA14-4263-8E84-C146D92CB4C9}"/>
                </a:ext>
              </a:extLst>
            </p:cNvPr>
            <p:cNvSpPr txBox="1"/>
            <p:nvPr/>
          </p:nvSpPr>
          <p:spPr>
            <a:xfrm>
              <a:off x="3031437" y="1480301"/>
              <a:ext cx="13119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>
                  <a:latin typeface="Calibri" panose="020F0502020204030204" pitchFamily="34" charset="0"/>
                </a:rPr>
                <a:t>Gaza Power Plant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1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C4A5ED1C-3407-4586-A461-FA954BE27B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76291" y="1954988"/>
          <a:ext cx="6172200" cy="322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AF529A-9793-4090-BC1B-C94F4CF867F8}"/>
              </a:ext>
            </a:extLst>
          </p:cNvPr>
          <p:cNvCxnSpPr/>
          <p:nvPr/>
        </p:nvCxnSpPr>
        <p:spPr>
          <a:xfrm>
            <a:off x="1142147" y="1657350"/>
            <a:ext cx="68580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87CCBD-B046-4F48-96EF-399F97139F7E}"/>
              </a:ext>
            </a:extLst>
          </p:cNvPr>
          <p:cNvCxnSpPr/>
          <p:nvPr/>
        </p:nvCxnSpPr>
        <p:spPr>
          <a:xfrm>
            <a:off x="2214127" y="3125472"/>
            <a:ext cx="712433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AAEC20-5581-4D63-AF8C-C63C1BDCD1CD}"/>
              </a:ext>
            </a:extLst>
          </p:cNvPr>
          <p:cNvCxnSpPr/>
          <p:nvPr/>
        </p:nvCxnSpPr>
        <p:spPr>
          <a:xfrm>
            <a:off x="3609152" y="2964653"/>
            <a:ext cx="712433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DD3CB5-21B1-4B8A-9769-5B65ABEA7343}"/>
              </a:ext>
            </a:extLst>
          </p:cNvPr>
          <p:cNvCxnSpPr/>
          <p:nvPr/>
        </p:nvCxnSpPr>
        <p:spPr>
          <a:xfrm>
            <a:off x="5002339" y="2893331"/>
            <a:ext cx="712433" cy="0"/>
          </a:xfrm>
          <a:prstGeom prst="line">
            <a:avLst/>
          </a:prstGeom>
          <a:noFill/>
          <a:ln w="19050" cap="flat" cmpd="sng" algn="ctr">
            <a:solidFill>
              <a:srgbClr val="00B0F0"/>
            </a:solidFill>
            <a:prstDash val="dash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DF7EC1-6BD5-4A50-A04C-1BDE9F31DC22}"/>
              </a:ext>
            </a:extLst>
          </p:cNvPr>
          <p:cNvCxnSpPr>
            <a:cxnSpLocks/>
          </p:cNvCxnSpPr>
          <p:nvPr/>
        </p:nvCxnSpPr>
        <p:spPr>
          <a:xfrm>
            <a:off x="6371271" y="2299672"/>
            <a:ext cx="729326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07D4E5-3BF7-42B9-A119-8205CB3A60E4}"/>
              </a:ext>
            </a:extLst>
          </p:cNvPr>
          <p:cNvCxnSpPr>
            <a:cxnSpLocks/>
          </p:cNvCxnSpPr>
          <p:nvPr/>
        </p:nvCxnSpPr>
        <p:spPr>
          <a:xfrm>
            <a:off x="4914901" y="4804064"/>
            <a:ext cx="218612" cy="0"/>
          </a:xfrm>
          <a:prstGeom prst="line">
            <a:avLst/>
          </a:prstGeom>
          <a:noFill/>
          <a:ln w="19050" cap="flat" cmpd="sng" algn="ctr">
            <a:solidFill>
              <a:srgbClr val="00B0F0"/>
            </a:solidFill>
            <a:prstDash val="dash"/>
            <a:miter lim="800000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44FFC16-CB02-42F7-BAD7-CB596EBC91BF}"/>
              </a:ext>
            </a:extLst>
          </p:cNvPr>
          <p:cNvSpPr txBox="1"/>
          <p:nvPr/>
        </p:nvSpPr>
        <p:spPr>
          <a:xfrm>
            <a:off x="2866637" y="3006156"/>
            <a:ext cx="341214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788" dirty="0">
                <a:solidFill>
                  <a:prstClr val="black"/>
                </a:solidFill>
                <a:latin typeface="Calibri" panose="020F0502020204030204" pitchFamily="34" charset="0"/>
              </a:rPr>
              <a:t>496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FFC1AA-C24E-4370-8E40-0606DC2C7C5B}"/>
              </a:ext>
            </a:extLst>
          </p:cNvPr>
          <p:cNvCxnSpPr>
            <a:cxnSpLocks/>
          </p:cNvCxnSpPr>
          <p:nvPr/>
        </p:nvCxnSpPr>
        <p:spPr>
          <a:xfrm>
            <a:off x="4914901" y="4975514"/>
            <a:ext cx="218612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2F2CAFA-375E-4305-8193-1A65462D0522}"/>
              </a:ext>
            </a:extLst>
          </p:cNvPr>
          <p:cNvSpPr txBox="1"/>
          <p:nvPr/>
        </p:nvSpPr>
        <p:spPr>
          <a:xfrm>
            <a:off x="1987535" y="3106175"/>
            <a:ext cx="341214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788" dirty="0">
                <a:solidFill>
                  <a:prstClr val="black"/>
                </a:solidFill>
                <a:latin typeface="Calibri" panose="020F0502020204030204" pitchFamily="34" charset="0"/>
              </a:rPr>
              <a:t>473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63A2A8-4073-4E7F-9B1A-A73C740373E0}"/>
              </a:ext>
            </a:extLst>
          </p:cNvPr>
          <p:cNvCxnSpPr/>
          <p:nvPr/>
        </p:nvCxnSpPr>
        <p:spPr>
          <a:xfrm>
            <a:off x="2217181" y="3202232"/>
            <a:ext cx="712433" cy="0"/>
          </a:xfrm>
          <a:prstGeom prst="line">
            <a:avLst/>
          </a:prstGeom>
          <a:noFill/>
          <a:ln w="19050" cap="flat" cmpd="sng" algn="ctr">
            <a:solidFill>
              <a:srgbClr val="00B0F0"/>
            </a:solidFill>
            <a:prstDash val="dash"/>
            <a:miter lim="800000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0168002-5432-4AA0-AEDC-B0B4E37434F0}"/>
              </a:ext>
            </a:extLst>
          </p:cNvPr>
          <p:cNvSpPr txBox="1"/>
          <p:nvPr/>
        </p:nvSpPr>
        <p:spPr>
          <a:xfrm>
            <a:off x="4251233" y="2827579"/>
            <a:ext cx="341214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788" dirty="0">
                <a:solidFill>
                  <a:prstClr val="black"/>
                </a:solidFill>
                <a:latin typeface="Calibri" panose="020F0502020204030204" pitchFamily="34" charset="0"/>
              </a:rPr>
              <a:t>558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319445-42FA-456F-B581-83BD718EEF53}"/>
              </a:ext>
            </a:extLst>
          </p:cNvPr>
          <p:cNvCxnSpPr/>
          <p:nvPr/>
        </p:nvCxnSpPr>
        <p:spPr>
          <a:xfrm>
            <a:off x="3606301" y="3059339"/>
            <a:ext cx="712433" cy="0"/>
          </a:xfrm>
          <a:prstGeom prst="line">
            <a:avLst/>
          </a:prstGeom>
          <a:noFill/>
          <a:ln w="19050" cap="flat" cmpd="sng" algn="ctr">
            <a:solidFill>
              <a:srgbClr val="00B0F0"/>
            </a:solidFill>
            <a:prstDash val="dash"/>
            <a:miter lim="800000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D9FEE40-3E17-41E0-82EF-30B46AA4EBCE}"/>
              </a:ext>
            </a:extLst>
          </p:cNvPr>
          <p:cNvSpPr txBox="1"/>
          <p:nvPr/>
        </p:nvSpPr>
        <p:spPr>
          <a:xfrm>
            <a:off x="3365519" y="2968188"/>
            <a:ext cx="341214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788" dirty="0">
                <a:solidFill>
                  <a:prstClr val="black"/>
                </a:solidFill>
                <a:latin typeface="Calibri" panose="020F0502020204030204" pitchFamily="34" charset="0"/>
              </a:rPr>
              <a:t>517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A8713F-B6C0-47B9-AADC-B5B0E647D254}"/>
              </a:ext>
            </a:extLst>
          </p:cNvPr>
          <p:cNvSpPr txBox="1"/>
          <p:nvPr/>
        </p:nvSpPr>
        <p:spPr>
          <a:xfrm>
            <a:off x="4747010" y="2814528"/>
            <a:ext cx="341214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788" dirty="0">
                <a:solidFill>
                  <a:prstClr val="black"/>
                </a:solidFill>
                <a:latin typeface="Calibri" panose="020F0502020204030204" pitchFamily="34" charset="0"/>
              </a:rPr>
              <a:t>582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6A167F-ADC2-4947-870D-67DBAAAE9EAB}"/>
              </a:ext>
            </a:extLst>
          </p:cNvPr>
          <p:cNvCxnSpPr/>
          <p:nvPr/>
        </p:nvCxnSpPr>
        <p:spPr>
          <a:xfrm>
            <a:off x="5002339" y="2692295"/>
            <a:ext cx="712433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688186B-61F9-47B8-B013-B54F75959644}"/>
              </a:ext>
            </a:extLst>
          </p:cNvPr>
          <p:cNvSpPr txBox="1"/>
          <p:nvPr/>
        </p:nvSpPr>
        <p:spPr>
          <a:xfrm>
            <a:off x="5577168" y="2548158"/>
            <a:ext cx="341214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788" dirty="0">
                <a:solidFill>
                  <a:prstClr val="black"/>
                </a:solidFill>
                <a:latin typeface="Calibri" panose="020F0502020204030204" pitchFamily="34" charset="0"/>
              </a:rPr>
              <a:t>654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432419-B2A0-4563-B09B-9073C8CE8C21}"/>
              </a:ext>
            </a:extLst>
          </p:cNvPr>
          <p:cNvSpPr txBox="1"/>
          <p:nvPr/>
        </p:nvSpPr>
        <p:spPr>
          <a:xfrm>
            <a:off x="7082653" y="2229710"/>
            <a:ext cx="341214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788" dirty="0">
                <a:solidFill>
                  <a:prstClr val="black"/>
                </a:solidFill>
                <a:latin typeface="Calibri" panose="020F0502020204030204" pitchFamily="34" charset="0"/>
              </a:rPr>
              <a:t>796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A78D0D-34DB-4252-BD29-59CB6C5397EC}"/>
              </a:ext>
            </a:extLst>
          </p:cNvPr>
          <p:cNvSpPr txBox="1"/>
          <p:nvPr/>
        </p:nvSpPr>
        <p:spPr>
          <a:xfrm>
            <a:off x="6172200" y="2574918"/>
            <a:ext cx="341214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788" dirty="0">
                <a:solidFill>
                  <a:prstClr val="black"/>
                </a:solidFill>
                <a:latin typeface="Calibri" panose="020F0502020204030204" pitchFamily="34" charset="0"/>
              </a:rPr>
              <a:t>675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4E1AC07-B5D0-4400-BFE8-DBEB601E4C51}"/>
              </a:ext>
            </a:extLst>
          </p:cNvPr>
          <p:cNvCxnSpPr>
            <a:cxnSpLocks/>
          </p:cNvCxnSpPr>
          <p:nvPr/>
        </p:nvCxnSpPr>
        <p:spPr>
          <a:xfrm>
            <a:off x="6400800" y="2661004"/>
            <a:ext cx="729326" cy="0"/>
          </a:xfrm>
          <a:prstGeom prst="line">
            <a:avLst/>
          </a:prstGeom>
          <a:noFill/>
          <a:ln w="19050" cap="flat" cmpd="sng" algn="ctr">
            <a:solidFill>
              <a:srgbClr val="00B0F0"/>
            </a:solidFill>
            <a:prstDash val="dash"/>
            <a:miter lim="800000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3622EF0-49A0-400C-A396-B047E86D0507}"/>
              </a:ext>
            </a:extLst>
          </p:cNvPr>
          <p:cNvSpPr txBox="1"/>
          <p:nvPr/>
        </p:nvSpPr>
        <p:spPr>
          <a:xfrm>
            <a:off x="5077645" y="4724385"/>
            <a:ext cx="13821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Electricity Demand – Low Case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7D0441-176D-4B38-ADB3-03A1311E2806}"/>
              </a:ext>
            </a:extLst>
          </p:cNvPr>
          <p:cNvSpPr txBox="1"/>
          <p:nvPr/>
        </p:nvSpPr>
        <p:spPr>
          <a:xfrm>
            <a:off x="5077645" y="4883745"/>
            <a:ext cx="139974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Electricity Demand – High Case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B9DAC1-56A4-47BB-9361-668EA8721914}"/>
              </a:ext>
            </a:extLst>
          </p:cNvPr>
          <p:cNvSpPr txBox="1"/>
          <p:nvPr/>
        </p:nvSpPr>
        <p:spPr>
          <a:xfrm>
            <a:off x="3130568" y="5027526"/>
            <a:ext cx="113888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(Israel, Egypt, Renewables)</a:t>
            </a:r>
          </a:p>
        </p:txBody>
      </p:sp>
      <p:sp>
        <p:nvSpPr>
          <p:cNvPr id="37" name="Slide Number Placeholder 1">
            <a:extLst>
              <a:ext uri="{FF2B5EF4-FFF2-40B4-BE49-F238E27FC236}">
                <a16:creationId xmlns:a16="http://schemas.microsoft.com/office/drawing/2014/main" id="{B62FFDF2-B088-4719-8BD9-D1EB5D64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5250" y="5706435"/>
            <a:ext cx="284897" cy="273844"/>
          </a:xfrm>
        </p:spPr>
        <p:txBody>
          <a:bodyPr/>
          <a:lstStyle/>
          <a:p>
            <a:pPr defTabSz="685727"/>
            <a:fld id="{66C8F7B5-6F64-4A2F-A41A-103E03EA8196}" type="slidenum">
              <a:rPr lang="en-US" smtClean="0">
                <a:solidFill>
                  <a:srgbClr val="000000"/>
                </a:solidFill>
              </a:rPr>
              <a:pPr defTabSz="685727"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83D98113-A206-4CDE-AF10-0DFF6C80AF36}"/>
              </a:ext>
            </a:extLst>
          </p:cNvPr>
          <p:cNvSpPr txBox="1">
            <a:spLocks/>
          </p:cNvSpPr>
          <p:nvPr/>
        </p:nvSpPr>
        <p:spPr>
          <a:xfrm>
            <a:off x="1215690" y="1028700"/>
            <a:ext cx="6099510" cy="543798"/>
          </a:xfrm>
          <a:prstGeom prst="rect">
            <a:avLst/>
          </a:prstGeom>
        </p:spPr>
        <p:txBody>
          <a:bodyPr/>
          <a:lstStyle>
            <a:lvl1pPr algn="ctr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9259" algn="l"/>
              </a:tabLst>
              <a:defRPr sz="2400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31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863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295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728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With G4G, it is essential to meet growing demand for electricity in Gaza</a:t>
            </a:r>
          </a:p>
        </p:txBody>
      </p:sp>
    </p:spTree>
    <p:extLst>
      <p:ext uri="{BB962C8B-B14F-4D97-AF65-F5344CB8AC3E}">
        <p14:creationId xmlns:p14="http://schemas.microsoft.com/office/powerpoint/2010/main" val="4679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0"/>
            <a:ext cx="9494037" cy="7907042"/>
            <a:chOff x="-1" y="-1"/>
            <a:chExt cx="9494037" cy="7907042"/>
          </a:xfrm>
        </p:grpSpPr>
        <p:grpSp>
          <p:nvGrpSpPr>
            <p:cNvPr id="30" name="Group 29"/>
            <p:cNvGrpSpPr/>
            <p:nvPr/>
          </p:nvGrpSpPr>
          <p:grpSpPr>
            <a:xfrm rot="20390426">
              <a:off x="350035" y="3426660"/>
              <a:ext cx="9144001" cy="4480381"/>
              <a:chOff x="0" y="7046519"/>
              <a:chExt cx="9144001" cy="4480381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7079258"/>
                <a:ext cx="9144000" cy="4447642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0" y="7046519"/>
                <a:ext cx="9144001" cy="4464496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-1" y="-1"/>
              <a:ext cx="9144001" cy="129322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1520"/>
              <a:ext cx="2042162" cy="1180626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2979291" y="312903"/>
            <a:ext cx="6141743" cy="6461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PROGRAM OVERALL BUDGET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19572" y="1293223"/>
          <a:ext cx="7704856" cy="539662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5731913">
                  <a:extLst>
                    <a:ext uri="{9D8B030D-6E8A-4147-A177-3AD203B41FA5}">
                      <a16:colId xmlns:a16="http://schemas.microsoft.com/office/drawing/2014/main" val="1650741239"/>
                    </a:ext>
                  </a:extLst>
                </a:gridCol>
                <a:gridCol w="1972943">
                  <a:extLst>
                    <a:ext uri="{9D8B030D-6E8A-4147-A177-3AD203B41FA5}">
                      <a16:colId xmlns:a16="http://schemas.microsoft.com/office/drawing/2014/main" val="1650343795"/>
                    </a:ext>
                  </a:extLst>
                </a:gridCol>
              </a:tblGrid>
              <a:tr h="269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</a:rPr>
                        <a:t>Program Items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</a:rPr>
                        <a:t>Cost (EUR)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27894167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u="sng" dirty="0">
                          <a:effectLst/>
                        </a:rPr>
                        <a:t>Desalination Facility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</a:rPr>
                        <a:t>302.5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042576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457200" marR="0" lvl="1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>
                          <a:effectLst/>
                        </a:rPr>
                        <a:t>Desalination Plant (SWRO)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215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7937202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457200" marR="0" lvl="1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>
                          <a:effectLst/>
                        </a:rPr>
                        <a:t>Power Plant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87.5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7448623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914400" marR="0" lvl="2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Reciprocating Dual Engines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0818704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914400" marR="0" lvl="2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PV Roof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49091452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914400" marR="0" lvl="2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PV on Ground Structure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27.5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80822068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914400" marR="0" lvl="2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Wind Turbines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07442559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914400" marR="0" lvl="2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Grid Connection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0502656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u="sng" dirty="0" smtClean="0">
                          <a:effectLst/>
                        </a:rPr>
                        <a:t>Associated </a:t>
                      </a:r>
                      <a:r>
                        <a:rPr lang="en-GB" sz="1600" u="sng" dirty="0">
                          <a:effectLst/>
                        </a:rPr>
                        <a:t>Works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effectLst/>
                        </a:rPr>
                        <a:t>160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4906503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457200" marR="0" lvl="1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North - South Conveyor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7913739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457200" marR="0" lvl="1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Non-Revenue Water Reduction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4347067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u="sng" dirty="0">
                          <a:effectLst/>
                        </a:rPr>
                        <a:t>Operation Subsidy for Five Years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4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926645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u="sng" dirty="0">
                          <a:effectLst/>
                        </a:rPr>
                        <a:t>Consultant for Supervision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31546297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u="sng" dirty="0" smtClean="0">
                          <a:effectLst/>
                        </a:rPr>
                        <a:t>Program Management Support Consultant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u="sng" dirty="0" smtClean="0">
                          <a:effectLst/>
                        </a:rPr>
                        <a:t>6.5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9425585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u="sng" dirty="0">
                          <a:effectLst/>
                        </a:rPr>
                        <a:t>Program Management </a:t>
                      </a:r>
                      <a:r>
                        <a:rPr lang="en-GB" sz="1600" u="sng" dirty="0" smtClean="0">
                          <a:effectLst/>
                        </a:rPr>
                        <a:t>Team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37784145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u="sng" dirty="0">
                          <a:effectLst/>
                        </a:rPr>
                        <a:t>Contingences (5%)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effectLst/>
                        </a:rPr>
                        <a:t>26.8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688117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u="sng" dirty="0">
                          <a:effectLst/>
                        </a:rPr>
                        <a:t>TF Management Cost (*)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8823314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45720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053752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 marL="45720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u="sng" dirty="0">
                          <a:effectLst/>
                        </a:rPr>
                        <a:t>Total Investment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effectLst/>
                        </a:rPr>
                        <a:t>562.3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255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344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0"/>
            <a:ext cx="9494037" cy="7907042"/>
            <a:chOff x="-1" y="-1"/>
            <a:chExt cx="9494037" cy="7907042"/>
          </a:xfrm>
        </p:grpSpPr>
        <p:grpSp>
          <p:nvGrpSpPr>
            <p:cNvPr id="30" name="Group 29"/>
            <p:cNvGrpSpPr/>
            <p:nvPr/>
          </p:nvGrpSpPr>
          <p:grpSpPr>
            <a:xfrm rot="20390426">
              <a:off x="350035" y="3426660"/>
              <a:ext cx="9144001" cy="4480381"/>
              <a:chOff x="0" y="7046519"/>
              <a:chExt cx="9144001" cy="4480381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7079258"/>
                <a:ext cx="9144000" cy="4447642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0" y="7046519"/>
                <a:ext cx="9144001" cy="4464496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-1" y="-1"/>
              <a:ext cx="9144001" cy="129322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1520"/>
              <a:ext cx="2042162" cy="1180626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2401187" y="325369"/>
            <a:ext cx="6595608" cy="6461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PROJECT ARCHITECTURE </a:t>
            </a:r>
            <a:endParaRPr lang="en-US" sz="3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40706" y="1124744"/>
            <a:ext cx="1340540" cy="1224136"/>
            <a:chOff x="3276600" y="644431"/>
            <a:chExt cx="1151826" cy="1059893"/>
          </a:xfrm>
        </p:grpSpPr>
        <p:sp>
          <p:nvSpPr>
            <p:cNvPr id="14" name="Rectangle 13"/>
            <p:cNvSpPr/>
            <p:nvPr/>
          </p:nvSpPr>
          <p:spPr>
            <a:xfrm>
              <a:off x="3276600" y="644431"/>
              <a:ext cx="1143000" cy="533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1000" b="1" kern="0" dirty="0">
                  <a:solidFill>
                    <a:prstClr val="white"/>
                  </a:solidFill>
                </a:rPr>
                <a:t>Programme Steering Committee (1)</a:t>
              </a:r>
            </a:p>
            <a:p>
              <a:pPr algn="ctr">
                <a:defRPr/>
              </a:pPr>
              <a:r>
                <a:rPr lang="en-US" sz="1000" b="1" kern="0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5426" y="1167865"/>
              <a:ext cx="1143000" cy="536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lIns="36000" tIns="0" rIns="0" bIns="0" rtlCol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PWA Chair, PM Office, including Energy, Environment, Finance, etc.</a:t>
              </a:r>
              <a:endParaRPr lang="en-US" sz="10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92992" y="1268762"/>
            <a:ext cx="1657350" cy="892777"/>
            <a:chOff x="5867400" y="992435"/>
            <a:chExt cx="2209800" cy="1192497"/>
          </a:xfrm>
        </p:grpSpPr>
        <p:sp>
          <p:nvSpPr>
            <p:cNvPr id="17" name="Rectangle 16"/>
            <p:cNvSpPr/>
            <p:nvPr/>
          </p:nvSpPr>
          <p:spPr>
            <a:xfrm>
              <a:off x="5867400" y="992435"/>
              <a:ext cx="2209800" cy="412172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000" b="1" kern="0" dirty="0">
                  <a:solidFill>
                    <a:prstClr val="white"/>
                  </a:solidFill>
                </a:rPr>
                <a:t>International Coordination Committee (ICC) (4)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67400" y="1404609"/>
              <a:ext cx="2209800" cy="780323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sz="1000" kern="0" dirty="0">
                  <a:solidFill>
                    <a:prstClr val="black"/>
                  </a:solidFill>
                </a:rPr>
                <a:t>PWA (Chair), EC, EIB, IsDB, WB, other Donors , facilitated by UfMS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000499" y="2708921"/>
            <a:ext cx="1034231" cy="508296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Programme Director (2)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22044" y="3459537"/>
            <a:ext cx="784082" cy="409131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GDD Secretariat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41491" y="2528900"/>
            <a:ext cx="1116560" cy="930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Task Force</a:t>
            </a:r>
          </a:p>
          <a:p>
            <a:pPr algn="ctr"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OQ (Facilitator), PWA, COGAT, EC, WB, others can  attend, as required (3)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600450" y="4257416"/>
            <a:ext cx="1657350" cy="2150427"/>
            <a:chOff x="2819400" y="4463355"/>
            <a:chExt cx="2209800" cy="1295400"/>
          </a:xfrm>
        </p:grpSpPr>
        <p:sp>
          <p:nvSpPr>
            <p:cNvPr id="23" name="Rectangle 22"/>
            <p:cNvSpPr/>
            <p:nvPr/>
          </p:nvSpPr>
          <p:spPr>
            <a:xfrm>
              <a:off x="2819400" y="4463355"/>
              <a:ext cx="2209800" cy="237857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050" b="1" kern="0" dirty="0">
                  <a:solidFill>
                    <a:prstClr val="white"/>
                  </a:solidFill>
                </a:rPr>
                <a:t>Project Management Team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19400" y="4701212"/>
              <a:ext cx="2209800" cy="1057543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900" b="1" kern="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900" b="1" kern="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900" b="1" kern="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900" b="1" kern="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900" b="1" kern="0" dirty="0">
                  <a:solidFill>
                    <a:prstClr val="black"/>
                  </a:solidFill>
                </a:rPr>
                <a:t>Project Management team includes      experts for the desalination plant and for the associated works </a:t>
              </a:r>
            </a:p>
            <a:p>
              <a:pPr algn="ctr">
                <a:defRPr/>
              </a:pPr>
              <a:endParaRPr lang="en-US" sz="900" b="1" kern="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800" kern="0" dirty="0">
                  <a:solidFill>
                    <a:prstClr val="black"/>
                  </a:solidFill>
                </a:rPr>
                <a:t> </a:t>
              </a:r>
              <a:r>
                <a:rPr lang="en-US" sz="800" kern="0" dirty="0">
                  <a:solidFill>
                    <a:srgbClr val="FF0000"/>
                  </a:solidFill>
                </a:rPr>
                <a:t>( ± 8 </a:t>
              </a:r>
              <a:r>
                <a:rPr lang="en-US" sz="800" kern="0" dirty="0">
                  <a:solidFill>
                    <a:prstClr val="black"/>
                  </a:solidFill>
                </a:rPr>
                <a:t>experts in tender phase) </a:t>
              </a:r>
            </a:p>
            <a:p>
              <a:pPr algn="ctr">
                <a:defRPr/>
              </a:pPr>
              <a:r>
                <a:rPr lang="en-US" sz="800" kern="0" dirty="0">
                  <a:solidFill>
                    <a:srgbClr val="FF0000"/>
                  </a:solidFill>
                </a:rPr>
                <a:t>(± 20 </a:t>
              </a:r>
              <a:r>
                <a:rPr lang="en-US" sz="800" kern="0" dirty="0">
                  <a:solidFill>
                    <a:prstClr val="black"/>
                  </a:solidFill>
                </a:rPr>
                <a:t>in construction phase) </a:t>
              </a:r>
            </a:p>
            <a:p>
              <a:pPr algn="ctr">
                <a:defRPr/>
              </a:pPr>
              <a:r>
                <a:rPr lang="en-US" sz="800" kern="0" dirty="0">
                  <a:solidFill>
                    <a:srgbClr val="FF0000"/>
                  </a:solidFill>
                </a:rPr>
                <a:t>( ± 30 </a:t>
              </a:r>
              <a:r>
                <a:rPr lang="en-US" sz="800" kern="0" dirty="0">
                  <a:solidFill>
                    <a:prstClr val="black"/>
                  </a:solidFill>
                </a:rPr>
                <a:t>in operation phase) 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517615" y="4684520"/>
            <a:ext cx="740184" cy="544679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white"/>
                </a:solidFill>
              </a:rPr>
              <a:t>Associated Works Project Manager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02352" y="4684520"/>
            <a:ext cx="653990" cy="544679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white"/>
                </a:solidFill>
              </a:rPr>
              <a:t>Desalination Plant Project Manager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000751" y="4989322"/>
            <a:ext cx="1257300" cy="1177636"/>
            <a:chOff x="6480464" y="4572000"/>
            <a:chExt cx="1143000" cy="1295400"/>
          </a:xfrm>
        </p:grpSpPr>
        <p:sp>
          <p:nvSpPr>
            <p:cNvPr id="28" name="Rectangle 27"/>
            <p:cNvSpPr/>
            <p:nvPr/>
          </p:nvSpPr>
          <p:spPr>
            <a:xfrm>
              <a:off x="6480464" y="4572000"/>
              <a:ext cx="1143000" cy="412173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</a:rPr>
                <a:t>Project Implementation</a:t>
              </a:r>
            </a:p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</a:rPr>
                <a:t> Consultant  2 </a:t>
              </a:r>
            </a:p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</a:rPr>
                <a:t>Associated Works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80464" y="4987475"/>
              <a:ext cx="1143000" cy="879925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000" kern="0" dirty="0">
                  <a:solidFill>
                    <a:prstClr val="black"/>
                  </a:solidFill>
                </a:rPr>
                <a:t>Team Leader plus </a:t>
              </a:r>
            </a:p>
            <a:p>
              <a:pPr algn="ctr">
                <a:defRPr/>
              </a:pPr>
              <a:r>
                <a:rPr lang="en-US" sz="1000" kern="0" dirty="0">
                  <a:solidFill>
                    <a:prstClr val="black"/>
                  </a:solidFill>
                </a:rPr>
                <a:t>up to 20 experts 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501517" y="4989322"/>
            <a:ext cx="1352129" cy="1247990"/>
            <a:chOff x="377536" y="4572000"/>
            <a:chExt cx="1143001" cy="1295400"/>
          </a:xfrm>
        </p:grpSpPr>
        <p:sp>
          <p:nvSpPr>
            <p:cNvPr id="37" name="Rectangle 36"/>
            <p:cNvSpPr/>
            <p:nvPr/>
          </p:nvSpPr>
          <p:spPr>
            <a:xfrm>
              <a:off x="377537" y="4572000"/>
              <a:ext cx="1143000" cy="412173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</a:rPr>
                <a:t>Project Implementation</a:t>
              </a:r>
            </a:p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</a:rPr>
                <a:t> Consultant  1</a:t>
              </a:r>
            </a:p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</a:rPr>
                <a:t>Desalination Plant 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7536" y="4987475"/>
              <a:ext cx="1143000" cy="87992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1000" kern="0" dirty="0">
                  <a:solidFill>
                    <a:prstClr val="black"/>
                  </a:solidFill>
                </a:rPr>
                <a:t>Team Leader plus</a:t>
              </a:r>
            </a:p>
            <a:p>
              <a:pPr algn="ctr">
                <a:defRPr/>
              </a:pPr>
              <a:r>
                <a:rPr lang="en-US" sz="1000" kern="0" dirty="0">
                  <a:solidFill>
                    <a:prstClr val="black"/>
                  </a:solidFill>
                </a:rPr>
                <a:t>± 30 experts on the different project phases </a:t>
              </a:r>
            </a:p>
          </p:txBody>
        </p:sp>
      </p:grpSp>
      <p:cxnSp>
        <p:nvCxnSpPr>
          <p:cNvPr id="39" name="Straight Connector 38"/>
          <p:cNvCxnSpPr>
            <a:stCxn id="15" idx="2"/>
            <a:endCxn id="19" idx="0"/>
          </p:cNvCxnSpPr>
          <p:nvPr/>
        </p:nvCxnSpPr>
        <p:spPr>
          <a:xfrm>
            <a:off x="4516112" y="2348880"/>
            <a:ext cx="1503" cy="36004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0" name="Elbow Connector 39"/>
          <p:cNvCxnSpPr>
            <a:endCxn id="20" idx="1"/>
          </p:cNvCxnSpPr>
          <p:nvPr/>
        </p:nvCxnSpPr>
        <p:spPr>
          <a:xfrm rot="16200000" flipH="1">
            <a:off x="4604590" y="3346649"/>
            <a:ext cx="446886" cy="188021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1" name="Straight Connector 40"/>
          <p:cNvCxnSpPr>
            <a:endCxn id="21" idx="0"/>
          </p:cNvCxnSpPr>
          <p:nvPr/>
        </p:nvCxnSpPr>
        <p:spPr>
          <a:xfrm>
            <a:off x="6699771" y="2161539"/>
            <a:ext cx="0" cy="36736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3113838" y="2475857"/>
            <a:ext cx="2592288" cy="4121494"/>
            <a:chOff x="2874592" y="2645377"/>
            <a:chExt cx="2970063" cy="3831623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874592" y="2645377"/>
              <a:ext cx="0" cy="3831623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lgDashDot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2874592" y="2645377"/>
              <a:ext cx="2970063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lgDashDot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5844655" y="2645377"/>
              <a:ext cx="0" cy="3831623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lgDashDot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2874592" y="6477000"/>
              <a:ext cx="2970063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lgDashDot"/>
            </a:ln>
            <a:effectLst/>
          </p:spPr>
        </p:cxnSp>
      </p:grpSp>
      <p:cxnSp>
        <p:nvCxnSpPr>
          <p:cNvPr id="47" name="Straight Connector 46"/>
          <p:cNvCxnSpPr/>
          <p:nvPr/>
        </p:nvCxnSpPr>
        <p:spPr>
          <a:xfrm flipV="1">
            <a:off x="5034730" y="3068960"/>
            <a:ext cx="1080755" cy="1377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</p:cxnSp>
      <p:cxnSp>
        <p:nvCxnSpPr>
          <p:cNvPr id="48" name="Straight Connector 47"/>
          <p:cNvCxnSpPr>
            <a:stCxn id="19" idx="2"/>
          </p:cNvCxnSpPr>
          <p:nvPr/>
        </p:nvCxnSpPr>
        <p:spPr>
          <a:xfrm>
            <a:off x="4517615" y="3217217"/>
            <a:ext cx="0" cy="1040199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9" name="Straight Connector 48"/>
          <p:cNvCxnSpPr/>
          <p:nvPr/>
        </p:nvCxnSpPr>
        <p:spPr>
          <a:xfrm>
            <a:off x="2867106" y="5720532"/>
            <a:ext cx="733344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0" name="Straight Connector 49"/>
          <p:cNvCxnSpPr>
            <a:stCxn id="32" idx="1"/>
          </p:cNvCxnSpPr>
          <p:nvPr/>
        </p:nvCxnSpPr>
        <p:spPr>
          <a:xfrm flipH="1">
            <a:off x="5257803" y="5766992"/>
            <a:ext cx="74295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3286124" y="3217218"/>
            <a:ext cx="925835" cy="793197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Project Management Support Consultant ± 4 experts </a:t>
            </a:r>
          </a:p>
        </p:txBody>
      </p:sp>
      <p:cxnSp>
        <p:nvCxnSpPr>
          <p:cNvPr id="52" name="Elbow Connector 51"/>
          <p:cNvCxnSpPr>
            <a:stCxn id="51" idx="0"/>
            <a:endCxn id="19" idx="1"/>
          </p:cNvCxnSpPr>
          <p:nvPr/>
        </p:nvCxnSpPr>
        <p:spPr bwMode="auto">
          <a:xfrm rot="5400000" flipH="1" flipV="1">
            <a:off x="3747696" y="2964416"/>
            <a:ext cx="254149" cy="251457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  <a:extLst/>
        </p:spPr>
      </p:cxnSp>
      <p:cxnSp>
        <p:nvCxnSpPr>
          <p:cNvPr id="53" name="Elbow Connector 52"/>
          <p:cNvCxnSpPr>
            <a:stCxn id="23" idx="0"/>
            <a:endCxn id="51" idx="2"/>
          </p:cNvCxnSpPr>
          <p:nvPr/>
        </p:nvCxnSpPr>
        <p:spPr bwMode="auto">
          <a:xfrm rot="16200000" flipV="1">
            <a:off x="3965584" y="3793874"/>
            <a:ext cx="247001" cy="68008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  <a:extLst/>
        </p:spPr>
      </p:cxnSp>
      <p:sp>
        <p:nvSpPr>
          <p:cNvPr id="54" name="TextBox 53"/>
          <p:cNvSpPr txBox="1"/>
          <p:nvPr/>
        </p:nvSpPr>
        <p:spPr>
          <a:xfrm>
            <a:off x="1295335" y="3502583"/>
            <a:ext cx="157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Support / Coordination 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1295331" y="4096798"/>
            <a:ext cx="1990793" cy="82756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kern="0" dirty="0" err="1">
                <a:solidFill>
                  <a:srgbClr val="FF0000"/>
                </a:solidFill>
              </a:rPr>
              <a:t>Desal</a:t>
            </a:r>
            <a:r>
              <a:rPr lang="en-US" sz="1400" b="1" kern="0" dirty="0">
                <a:solidFill>
                  <a:srgbClr val="FF0000"/>
                </a:solidFill>
              </a:rPr>
              <a:t> </a:t>
            </a:r>
            <a:r>
              <a:rPr lang="en-US" sz="1400" b="1" kern="0" dirty="0" err="1">
                <a:solidFill>
                  <a:srgbClr val="FF0000"/>
                </a:solidFill>
              </a:rPr>
              <a:t>Dept</a:t>
            </a:r>
            <a:endParaRPr lang="en-US" sz="1400" b="1" kern="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1400" b="1" kern="0" dirty="0">
                <a:solidFill>
                  <a:srgbClr val="FF0000"/>
                </a:solidFill>
              </a:rPr>
              <a:t>//Core team Of NWC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5034730" y="1628800"/>
            <a:ext cx="88742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1330330" y="1308499"/>
            <a:ext cx="171188" cy="26884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33916" y="1323907"/>
            <a:ext cx="1233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Steering Level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30331" y="1689255"/>
            <a:ext cx="171188" cy="29776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08811" y="1740801"/>
            <a:ext cx="1283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Management Level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30330" y="2098373"/>
            <a:ext cx="183646" cy="2505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33916" y="2036934"/>
            <a:ext cx="125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Implementation Level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30083" y="2570566"/>
            <a:ext cx="171188" cy="2767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633916" y="2533064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Support/Coordination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99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1" y="-1"/>
            <a:ext cx="9494037" cy="7907042"/>
            <a:chOff x="-1" y="-1"/>
            <a:chExt cx="9494037" cy="7907042"/>
          </a:xfrm>
        </p:grpSpPr>
        <p:grpSp>
          <p:nvGrpSpPr>
            <p:cNvPr id="30" name="Group 29"/>
            <p:cNvGrpSpPr/>
            <p:nvPr/>
          </p:nvGrpSpPr>
          <p:grpSpPr>
            <a:xfrm rot="20390426">
              <a:off x="350035" y="3426660"/>
              <a:ext cx="9144001" cy="4480381"/>
              <a:chOff x="0" y="7046519"/>
              <a:chExt cx="9144001" cy="4480381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7079258"/>
                <a:ext cx="9144000" cy="4447642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0" y="7046519"/>
                <a:ext cx="9144001" cy="4464496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-1" y="-1"/>
              <a:ext cx="9144001" cy="129322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1520"/>
              <a:ext cx="2042162" cy="1180626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2401187" y="325369"/>
            <a:ext cx="6595608" cy="6461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WATER CRISES </a:t>
            </a:r>
            <a:r>
              <a:rPr lang="en-US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 GAZA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26094" y="1471762"/>
            <a:ext cx="5418374" cy="26773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/>
              <a:t>Up to 97% of Coastal aquifer water does not comply with WHO safe drinking limits (Chloride and Nitrate).</a:t>
            </a:r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542" y="1484959"/>
            <a:ext cx="3251380" cy="261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Content Placeholder 5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"/>
          <a:stretch/>
        </p:blipFill>
        <p:spPr>
          <a:xfrm>
            <a:off x="5683048" y="4264761"/>
            <a:ext cx="3323388" cy="2286000"/>
          </a:xfrm>
          <a:prstGeom prst="rect">
            <a:avLst/>
          </a:prstGeom>
        </p:spPr>
      </p:pic>
      <p:pic>
        <p:nvPicPr>
          <p:cNvPr id="23" name="Picture 22" descr="bintj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1" y="3212976"/>
            <a:ext cx="4975947" cy="333778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Rectangle 2"/>
          <p:cNvSpPr/>
          <p:nvPr/>
        </p:nvSpPr>
        <p:spPr>
          <a:xfrm>
            <a:off x="397321" y="6250439"/>
            <a:ext cx="468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COMMUNITY IS SUFFERING BAD QUALITY WATER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89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F6DAF-829C-49CE-A50E-5DBF8CD018C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752" y="960800"/>
            <a:ext cx="9108504" cy="5353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432" tIns="36509" rIns="71432" bIns="36509">
            <a:spAutoFit/>
          </a:bodyPr>
          <a:lstStyle>
            <a:lvl1pPr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marL="0" marR="0" lvl="0" indent="0" algn="ctr" defTabSz="70802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Gaza </a:t>
            </a:r>
            <a:r>
              <a:rPr kumimoji="0" lang="en-GB" sz="3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Strip – Global Average Water Demand Envisaged </a:t>
            </a:r>
            <a:endParaRPr kumimoji="0" lang="it-IT" sz="3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/>
          </p:nvPr>
        </p:nvGraphicFramePr>
        <p:xfrm>
          <a:off x="376086" y="1628800"/>
          <a:ext cx="8327843" cy="4466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7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2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Water Policy and Strategy</a:t>
                      </a:r>
                      <a:r>
                        <a:rPr lang="en-US" sz="2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- 2013</a:t>
                      </a:r>
                      <a:endParaRPr lang="it-IT" sz="2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 smtClean="0">
                          <a:effectLst/>
                        </a:rPr>
                        <a:t>PCBS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2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Year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Domestic </a:t>
                      </a:r>
                      <a:r>
                        <a:rPr lang="en-GB" sz="2100" dirty="0" smtClean="0">
                          <a:effectLst/>
                        </a:rPr>
                        <a:t>(</a:t>
                      </a:r>
                      <a:r>
                        <a:rPr lang="en-GB" sz="2100" dirty="0" err="1" smtClean="0">
                          <a:effectLst/>
                        </a:rPr>
                        <a:t>lcd</a:t>
                      </a:r>
                      <a:r>
                        <a:rPr lang="en-GB" sz="2100" dirty="0">
                          <a:effectLst/>
                        </a:rPr>
                        <a:t>)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Non-domestic (% of domestic)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 smtClean="0">
                          <a:effectLst/>
                        </a:rPr>
                        <a:t>NRW </a:t>
                      </a:r>
                      <a:r>
                        <a:rPr lang="en-GB" sz="2100" dirty="0">
                          <a:effectLst/>
                        </a:rPr>
                        <a:t>(%)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Total (</a:t>
                      </a:r>
                      <a:r>
                        <a:rPr lang="en-GB" sz="2100" dirty="0" err="1">
                          <a:effectLst/>
                        </a:rPr>
                        <a:t>lcd</a:t>
                      </a:r>
                      <a:r>
                        <a:rPr lang="en-GB" sz="2100" dirty="0">
                          <a:effectLst/>
                        </a:rPr>
                        <a:t>)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 smtClean="0">
                          <a:effectLst/>
                        </a:rPr>
                        <a:t>Population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Water Production (MCM/</a:t>
                      </a:r>
                      <a:r>
                        <a:rPr lang="en-GB" sz="2100" dirty="0" err="1">
                          <a:effectLst/>
                        </a:rPr>
                        <a:t>Yr</a:t>
                      </a:r>
                      <a:r>
                        <a:rPr lang="en-GB" sz="2100" dirty="0">
                          <a:effectLst/>
                        </a:rPr>
                        <a:t>)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 smtClean="0">
                          <a:effectLst/>
                        </a:rPr>
                        <a:t>2023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>
                          <a:effectLst/>
                        </a:rPr>
                        <a:t>104</a:t>
                      </a:r>
                      <a:endParaRPr lang="it-IT" sz="21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>
                          <a:effectLst/>
                        </a:rPr>
                        <a:t>4.3%</a:t>
                      </a:r>
                      <a:endParaRPr lang="it-IT" sz="21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 dirty="0">
                          <a:effectLst/>
                        </a:rPr>
                        <a:t>31%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 dirty="0">
                          <a:effectLst/>
                        </a:rPr>
                        <a:t>157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2,129,796</a:t>
                      </a:r>
                      <a:endParaRPr lang="it-IT" sz="21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122.96</a:t>
                      </a:r>
                      <a:endParaRPr lang="it-IT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2025</a:t>
                      </a:r>
                      <a:endParaRPr lang="it-IT" sz="21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>
                          <a:effectLst/>
                        </a:rPr>
                        <a:t>110</a:t>
                      </a:r>
                      <a:endParaRPr lang="it-IT" sz="21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>
                          <a:effectLst/>
                        </a:rPr>
                        <a:t>5.7%</a:t>
                      </a:r>
                      <a:endParaRPr lang="it-IT" sz="21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>
                          <a:effectLst/>
                        </a:rPr>
                        <a:t>26%</a:t>
                      </a:r>
                      <a:endParaRPr lang="it-IT" sz="21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 dirty="0">
                          <a:effectLst/>
                        </a:rPr>
                        <a:t>156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2,440,765</a:t>
                      </a:r>
                      <a:endParaRPr lang="it-IT" sz="21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139.04</a:t>
                      </a:r>
                      <a:endParaRPr lang="it-IT" sz="2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2030</a:t>
                      </a:r>
                      <a:endParaRPr lang="it-IT" sz="21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>
                          <a:effectLst/>
                        </a:rPr>
                        <a:t>120</a:t>
                      </a:r>
                      <a:endParaRPr lang="it-IT" sz="21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>
                          <a:effectLst/>
                        </a:rPr>
                        <a:t>7%</a:t>
                      </a:r>
                      <a:endParaRPr lang="it-IT" sz="21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>
                          <a:effectLst/>
                        </a:rPr>
                        <a:t>20%</a:t>
                      </a:r>
                      <a:endParaRPr lang="it-IT" sz="21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 dirty="0">
                          <a:effectLst/>
                        </a:rPr>
                        <a:t>161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2,738,234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160.41</a:t>
                      </a:r>
                      <a:endParaRPr lang="it-IT" sz="2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2035</a:t>
                      </a:r>
                      <a:endParaRPr lang="it-IT" sz="21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>
                          <a:effectLst/>
                        </a:rPr>
                        <a:t>120</a:t>
                      </a:r>
                      <a:endParaRPr lang="it-IT" sz="21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 dirty="0">
                          <a:effectLst/>
                        </a:rPr>
                        <a:t>7%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 dirty="0">
                          <a:effectLst/>
                        </a:rPr>
                        <a:t>20%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 dirty="0">
                          <a:effectLst/>
                        </a:rPr>
                        <a:t>161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3,044,045</a:t>
                      </a:r>
                      <a:endParaRPr lang="it-IT" sz="21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178.45</a:t>
                      </a:r>
                      <a:endParaRPr lang="it-IT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5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1" y="-1"/>
            <a:ext cx="9494037" cy="7907042"/>
            <a:chOff x="-1" y="-1"/>
            <a:chExt cx="9494037" cy="7907042"/>
          </a:xfrm>
        </p:grpSpPr>
        <p:grpSp>
          <p:nvGrpSpPr>
            <p:cNvPr id="30" name="Group 29"/>
            <p:cNvGrpSpPr/>
            <p:nvPr/>
          </p:nvGrpSpPr>
          <p:grpSpPr>
            <a:xfrm rot="20390426">
              <a:off x="350035" y="3426660"/>
              <a:ext cx="9144001" cy="4480381"/>
              <a:chOff x="0" y="7046519"/>
              <a:chExt cx="9144001" cy="4480381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7079258"/>
                <a:ext cx="9144000" cy="4447642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0" y="7046519"/>
                <a:ext cx="9144001" cy="4464496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-1" y="-1"/>
              <a:ext cx="9144001" cy="129322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1520"/>
              <a:ext cx="2042162" cy="1180626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2401187" y="325369"/>
            <a:ext cx="6595608" cy="6461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PWA STRATEGY</a:t>
            </a:r>
            <a:endParaRPr lang="en-US" sz="4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355607" y="1281448"/>
            <a:ext cx="6432665" cy="4529764"/>
            <a:chOff x="667657" y="2135188"/>
            <a:chExt cx="6893879" cy="4722812"/>
          </a:xfrm>
        </p:grpSpPr>
        <p:sp>
          <p:nvSpPr>
            <p:cNvPr id="46" name="Cloud Callout 45"/>
            <p:cNvSpPr/>
            <p:nvPr/>
          </p:nvSpPr>
          <p:spPr>
            <a:xfrm>
              <a:off x="771978" y="2135188"/>
              <a:ext cx="1669143" cy="830385"/>
            </a:xfrm>
            <a:prstGeom prst="cloudCallout">
              <a:avLst>
                <a:gd name="adj1" fmla="val 900"/>
                <a:gd name="adj2" fmla="val 16532"/>
              </a:avLst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Rainfall/ Lateral Flow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5400000">
              <a:off x="-263124" y="4574443"/>
              <a:ext cx="3217740" cy="0"/>
            </a:xfrm>
            <a:prstGeom prst="straightConnector1">
              <a:avLst/>
            </a:prstGeom>
            <a:noFill/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48" name="Flowchart: Alternate Process 47"/>
            <p:cNvSpPr/>
            <p:nvPr/>
          </p:nvSpPr>
          <p:spPr>
            <a:xfrm>
              <a:off x="1502228" y="3573368"/>
              <a:ext cx="2555875" cy="867677"/>
            </a:xfrm>
            <a:prstGeom prst="flowChartAlternateProcess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Groundwater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49" name="Arc 48"/>
            <p:cNvSpPr/>
            <p:nvPr/>
          </p:nvSpPr>
          <p:spPr>
            <a:xfrm>
              <a:off x="3536496" y="2742983"/>
              <a:ext cx="1147536" cy="1141779"/>
            </a:xfrm>
            <a:prstGeom prst="arc">
              <a:avLst>
                <a:gd name="adj1" fmla="val 19920376"/>
                <a:gd name="adj2" fmla="val 5249853"/>
              </a:avLst>
            </a:prstGeom>
            <a:noFill/>
            <a:ln w="5715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Arc 49"/>
            <p:cNvSpPr/>
            <p:nvPr/>
          </p:nvSpPr>
          <p:spPr>
            <a:xfrm>
              <a:off x="3014889" y="2619579"/>
              <a:ext cx="1147536" cy="1141779"/>
            </a:xfrm>
            <a:prstGeom prst="arc">
              <a:avLst>
                <a:gd name="adj1" fmla="val 8668777"/>
                <a:gd name="adj2" fmla="val 15294949"/>
              </a:avLst>
            </a:prstGeom>
            <a:no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lowchart: Alternate Process 50"/>
            <p:cNvSpPr/>
            <p:nvPr/>
          </p:nvSpPr>
          <p:spPr>
            <a:xfrm>
              <a:off x="3484335" y="2290885"/>
              <a:ext cx="1982107" cy="726587"/>
            </a:xfrm>
            <a:prstGeom prst="flowChartAlternateProcess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Agriculture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123015" y="4092358"/>
              <a:ext cx="782410" cy="1154"/>
            </a:xfrm>
            <a:prstGeom prst="straightConnector1">
              <a:avLst/>
            </a:prstGeom>
            <a:noFill/>
            <a:ln w="762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53" name="Flowchart: Alternate Process 52"/>
            <p:cNvSpPr/>
            <p:nvPr/>
          </p:nvSpPr>
          <p:spPr>
            <a:xfrm>
              <a:off x="4912380" y="3588361"/>
              <a:ext cx="1982107" cy="726587"/>
            </a:xfrm>
            <a:prstGeom prst="flowChartAlternateProcess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Residential</a:t>
              </a:r>
            </a:p>
          </p:txBody>
        </p:sp>
        <p:sp>
          <p:nvSpPr>
            <p:cNvPr id="55" name="Flowchart: Alternate Process 54"/>
            <p:cNvSpPr/>
            <p:nvPr/>
          </p:nvSpPr>
          <p:spPr>
            <a:xfrm>
              <a:off x="4744307" y="4870844"/>
              <a:ext cx="2225310" cy="739273"/>
            </a:xfrm>
            <a:prstGeom prst="flowChartAlternateProcess">
              <a:avLst/>
            </a:prstGeom>
            <a:solidFill>
              <a:srgbClr val="A51B9E"/>
            </a:solidFill>
            <a:ln w="12700" cap="flat" cmpd="sng" algn="ctr">
              <a:solidFill>
                <a:srgbClr val="932D8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Treatment</a:t>
              </a:r>
              <a:endParaRPr lang="en-US" kern="0" dirty="0">
                <a:solidFill>
                  <a:prstClr val="white"/>
                </a:solidFill>
                <a:latin typeface="Arial Black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>
                  <a:solidFill>
                    <a:prstClr val="white"/>
                  </a:solidFill>
                  <a:latin typeface="Arial Black" pitchFamily="34" charset="0"/>
                </a:rPr>
                <a:t>(WW Reuse)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rot="10800000">
              <a:off x="4027555" y="4299964"/>
              <a:ext cx="782411" cy="570891"/>
            </a:xfrm>
            <a:prstGeom prst="straightConnector1">
              <a:avLst/>
            </a:prstGeom>
            <a:noFill/>
            <a:ln w="76200" cap="flat" cmpd="sng" algn="ctr">
              <a:solidFill>
                <a:srgbClr val="8C0E86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58" name="Rectangle 57"/>
            <p:cNvSpPr/>
            <p:nvPr/>
          </p:nvSpPr>
          <p:spPr>
            <a:xfrm>
              <a:off x="667657" y="6183313"/>
              <a:ext cx="6676571" cy="674687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Sea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59" name="Arc 58"/>
            <p:cNvSpPr/>
            <p:nvPr/>
          </p:nvSpPr>
          <p:spPr>
            <a:xfrm>
              <a:off x="6598910" y="2602279"/>
              <a:ext cx="625929" cy="622788"/>
            </a:xfrm>
            <a:prstGeom prst="arc">
              <a:avLst/>
            </a:prstGeom>
            <a:noFill/>
            <a:ln w="57150" cap="flat" cmpd="sng" algn="ctr">
              <a:solidFill>
                <a:srgbClr val="932D8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Arc 59"/>
            <p:cNvSpPr/>
            <p:nvPr/>
          </p:nvSpPr>
          <p:spPr>
            <a:xfrm>
              <a:off x="6611660" y="4700154"/>
              <a:ext cx="625929" cy="622788"/>
            </a:xfrm>
            <a:prstGeom prst="arc">
              <a:avLst>
                <a:gd name="adj1" fmla="val 21433405"/>
                <a:gd name="adj2" fmla="val 5133668"/>
              </a:avLst>
            </a:prstGeom>
            <a:noFill/>
            <a:ln w="57150" cap="flat" cmpd="sng" algn="ctr">
              <a:solidFill>
                <a:srgbClr val="932D8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1" name="Straight Arrow Connector 60"/>
            <p:cNvCxnSpPr>
              <a:endCxn id="60" idx="0"/>
            </p:cNvCxnSpPr>
            <p:nvPr/>
          </p:nvCxnSpPr>
          <p:spPr>
            <a:xfrm rot="16200000" flipH="1">
              <a:off x="6184583" y="3943549"/>
              <a:ext cx="2093261" cy="12750"/>
            </a:xfrm>
            <a:prstGeom prst="straightConnector1">
              <a:avLst/>
            </a:prstGeom>
            <a:noFill/>
            <a:ln w="57150" cap="flat" cmpd="sng" algn="ctr">
              <a:solidFill>
                <a:srgbClr val="932D8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>
            <a:xfrm>
              <a:off x="5570764" y="2602279"/>
              <a:ext cx="1356178" cy="1154"/>
            </a:xfrm>
            <a:prstGeom prst="straightConnector1">
              <a:avLst/>
            </a:prstGeom>
            <a:noFill/>
            <a:ln w="57150" cap="flat" cmpd="sng" algn="ctr">
              <a:solidFill>
                <a:srgbClr val="932D84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>
            <a:xfrm flipV="1">
              <a:off x="4214584" y="4323020"/>
              <a:ext cx="697796" cy="828367"/>
            </a:xfrm>
            <a:prstGeom prst="straightConnector1">
              <a:avLst/>
            </a:prstGeom>
            <a:noFill/>
            <a:ln w="76200" cap="flat" cmpd="sng" algn="ctr">
              <a:solidFill>
                <a:srgbClr val="5B9BD5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64" name="Flowchart: Alternate Process 63"/>
            <p:cNvSpPr/>
            <p:nvPr/>
          </p:nvSpPr>
          <p:spPr>
            <a:xfrm>
              <a:off x="2294124" y="5128320"/>
              <a:ext cx="2074676" cy="726587"/>
            </a:xfrm>
            <a:prstGeom prst="flowChartAlternateProcess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Desalination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3145129" y="5839626"/>
              <a:ext cx="0" cy="384808"/>
            </a:xfrm>
            <a:prstGeom prst="straightConnector1">
              <a:avLst/>
            </a:prstGeom>
            <a:noFill/>
            <a:ln w="76200" cap="flat" cmpd="sng" algn="ctr">
              <a:solidFill>
                <a:srgbClr val="5B9BD5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66" name="Straight Arrow Connector 65"/>
            <p:cNvCxnSpPr>
              <a:endCxn id="48" idx="0"/>
            </p:cNvCxnSpPr>
            <p:nvPr/>
          </p:nvCxnSpPr>
          <p:spPr>
            <a:xfrm>
              <a:off x="1919515" y="2870712"/>
              <a:ext cx="860651" cy="702656"/>
            </a:xfrm>
            <a:prstGeom prst="straightConnector1">
              <a:avLst/>
            </a:prstGeom>
            <a:noFill/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67" name="Rectangle 66"/>
            <p:cNvSpPr/>
            <p:nvPr/>
          </p:nvSpPr>
          <p:spPr>
            <a:xfrm rot="16200000">
              <a:off x="6153805" y="3732578"/>
              <a:ext cx="2419650" cy="395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</a:rPr>
                <a:t>Recovery and Reuse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rot="5400000">
              <a:off x="5649297" y="4596659"/>
              <a:ext cx="572022" cy="1159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40" name="Flowchart: Alternate Process 39"/>
            <p:cNvSpPr/>
            <p:nvPr/>
          </p:nvSpPr>
          <p:spPr>
            <a:xfrm>
              <a:off x="5778258" y="2981754"/>
              <a:ext cx="1036986" cy="339349"/>
            </a:xfrm>
            <a:prstGeom prst="flowChartAlternateProcess">
              <a:avLst/>
            </a:prstGeom>
            <a:solidFill>
              <a:schemeClr val="accent1"/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</a:rPr>
                <a:t>Imported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rgbClr val="FF0000"/>
                  </a:solidFill>
                  <a:latin typeface="Arial Black" pitchFamily="34" charset="0"/>
                </a:rPr>
                <a:t>20 MCM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5400000">
              <a:off x="6153960" y="3446879"/>
              <a:ext cx="286011" cy="1159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" name="Oval 1"/>
          <p:cNvSpPr/>
          <p:nvPr/>
        </p:nvSpPr>
        <p:spPr>
          <a:xfrm>
            <a:off x="2410457" y="4093330"/>
            <a:ext cx="2640593" cy="824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35755" y="5820366"/>
            <a:ext cx="8961040" cy="14823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 smtClean="0"/>
              <a:t>This over abstraction shall be reduced through two main alternatives (Wastewater reuse and Desalination).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 rot="17573357">
            <a:off x="3256000" y="1945751"/>
            <a:ext cx="822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-25000" dirty="0" smtClean="0">
                <a:solidFill>
                  <a:srgbClr val="FF0000"/>
                </a:solidFill>
              </a:rPr>
              <a:t>12 </a:t>
            </a:r>
            <a:r>
              <a:rPr lang="en-US" sz="2000" b="1" baseline="-25000" dirty="0">
                <a:solidFill>
                  <a:srgbClr val="FF0000"/>
                </a:solidFill>
              </a:rPr>
              <a:t>MCM 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399321" y="2772456"/>
            <a:ext cx="853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baseline="-25000" dirty="0" smtClean="0">
                <a:solidFill>
                  <a:srgbClr val="FF0000"/>
                </a:solidFill>
              </a:rPr>
              <a:t>48 </a:t>
            </a:r>
            <a:r>
              <a:rPr lang="en-US" sz="2000" b="1" baseline="-25000" dirty="0">
                <a:solidFill>
                  <a:srgbClr val="FF0000"/>
                </a:solidFill>
              </a:rPr>
              <a:t>MCM 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 rot="2277162">
            <a:off x="4290882" y="3416985"/>
            <a:ext cx="822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-25000" dirty="0" smtClean="0">
                <a:solidFill>
                  <a:srgbClr val="FF0000"/>
                </a:solidFill>
              </a:rPr>
              <a:t>66 </a:t>
            </a:r>
            <a:r>
              <a:rPr lang="en-US" sz="2000" b="1" baseline="-25000" dirty="0">
                <a:solidFill>
                  <a:srgbClr val="FF0000"/>
                </a:solidFill>
              </a:rPr>
              <a:t>MCM 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456041" y="940489"/>
            <a:ext cx="144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Horizon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rot="16200000">
            <a:off x="6781339" y="2591509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-25000" dirty="0" smtClean="0">
                <a:solidFill>
                  <a:srgbClr val="FF0000"/>
                </a:solidFill>
              </a:rPr>
              <a:t>68 </a:t>
            </a:r>
            <a:r>
              <a:rPr lang="en-US" sz="2400" b="1" baseline="-25000" dirty="0">
                <a:solidFill>
                  <a:srgbClr val="FF0000"/>
                </a:solidFill>
              </a:rPr>
              <a:t>MCM 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 rot="16200000">
            <a:off x="5625325" y="3388906"/>
            <a:ext cx="894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baseline="-25000" dirty="0" smtClean="0">
                <a:solidFill>
                  <a:srgbClr val="FF0000"/>
                </a:solidFill>
              </a:rPr>
              <a:t>134 </a:t>
            </a:r>
            <a:r>
              <a:rPr lang="en-US" sz="1400" b="1" baseline="-25000" dirty="0">
                <a:solidFill>
                  <a:srgbClr val="FF0000"/>
                </a:solidFill>
              </a:rPr>
              <a:t>MCM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76613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F6DAF-829C-49CE-A50E-5DBF8CD018C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/>
          </p:nvPr>
        </p:nvGraphicFramePr>
        <p:xfrm>
          <a:off x="395536" y="2132856"/>
          <a:ext cx="8352928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6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6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200" dirty="0" err="1">
                          <a:effectLst/>
                        </a:rPr>
                        <a:t>Year</a:t>
                      </a:r>
                      <a:endParaRPr lang="it-IT" sz="22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Total Water</a:t>
                      </a:r>
                      <a:endParaRPr lang="it-IT" sz="2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Production (MCM/y)</a:t>
                      </a:r>
                      <a:endParaRPr lang="it-IT" sz="22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200" dirty="0" err="1">
                          <a:effectLst/>
                        </a:rPr>
                        <a:t>Mekorot</a:t>
                      </a:r>
                      <a:endParaRPr lang="it-IT" sz="2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(MCM/y)</a:t>
                      </a:r>
                      <a:endParaRPr lang="it-IT" sz="22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STLV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(MCM/y)</a:t>
                      </a:r>
                      <a:endParaRPr lang="it-IT" sz="22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200" dirty="0" smtClean="0">
                          <a:effectLst/>
                        </a:rPr>
                        <a:t>GCDP </a:t>
                      </a:r>
                      <a:r>
                        <a:rPr lang="it-IT" sz="2200" dirty="0">
                          <a:effectLst/>
                        </a:rPr>
                        <a:t>(MCM/y)</a:t>
                      </a:r>
                      <a:endParaRPr lang="it-IT" sz="22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Groundwater (MCM/y)</a:t>
                      </a:r>
                      <a:endParaRPr lang="it-IT" sz="22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smtClean="0">
                          <a:effectLst/>
                        </a:rPr>
                        <a:t>2023</a:t>
                      </a:r>
                      <a:endParaRPr lang="it-IT" sz="2200" dirty="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122.96</a:t>
                      </a:r>
                      <a:endParaRPr lang="it-IT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20,00</a:t>
                      </a:r>
                      <a:endParaRPr lang="it-IT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13,14</a:t>
                      </a:r>
                      <a:endParaRPr lang="it-IT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55,00</a:t>
                      </a:r>
                      <a:endParaRPr lang="it-IT" sz="2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34.82</a:t>
                      </a:r>
                      <a:endParaRPr lang="it-IT" sz="2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2025</a:t>
                      </a:r>
                      <a:endParaRPr lang="it-IT" sz="22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139.04</a:t>
                      </a:r>
                      <a:endParaRPr lang="it-IT" sz="2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20,00</a:t>
                      </a:r>
                      <a:endParaRPr lang="it-IT" sz="2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13,14</a:t>
                      </a:r>
                      <a:endParaRPr lang="it-IT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55,00</a:t>
                      </a:r>
                      <a:endParaRPr lang="it-IT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50.90</a:t>
                      </a:r>
                      <a:endParaRPr lang="it-IT" sz="2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2030</a:t>
                      </a:r>
                      <a:endParaRPr lang="it-IT" sz="22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160.41</a:t>
                      </a:r>
                      <a:endParaRPr lang="it-IT" sz="2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20,00</a:t>
                      </a:r>
                      <a:endParaRPr lang="it-IT" sz="2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13,14</a:t>
                      </a:r>
                      <a:endParaRPr lang="it-IT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110,00</a:t>
                      </a:r>
                      <a:endParaRPr lang="it-IT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17.27</a:t>
                      </a:r>
                      <a:endParaRPr lang="it-IT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2035</a:t>
                      </a:r>
                      <a:endParaRPr lang="it-IT" sz="2200">
                        <a:effectLst/>
                        <a:latin typeface="Swis721 Cn B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178.45</a:t>
                      </a:r>
                      <a:endParaRPr lang="it-IT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20,00</a:t>
                      </a:r>
                      <a:endParaRPr lang="it-IT" sz="2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13,14</a:t>
                      </a:r>
                      <a:endParaRPr lang="it-IT" sz="2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110,00</a:t>
                      </a:r>
                      <a:endParaRPr lang="it-IT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35.31</a:t>
                      </a:r>
                      <a:endParaRPr lang="it-IT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496" y="1309428"/>
            <a:ext cx="9108504" cy="5353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432" tIns="36509" rIns="71432" bIns="36509">
            <a:spAutoFit/>
          </a:bodyPr>
          <a:lstStyle>
            <a:lvl1pPr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defTabSz="708025" eaLnBrk="0" hangingPunct="0"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defTabSz="708025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marL="0" marR="0" lvl="0" indent="0" algn="ctr" defTabSz="70802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Water </a:t>
            </a:r>
            <a:r>
              <a:rPr kumimoji="0" lang="en-GB" sz="3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Contribution from each </a:t>
            </a:r>
            <a:r>
              <a:rPr kumimoji="0" lang="en-GB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source </a:t>
            </a:r>
            <a:r>
              <a:rPr kumimoji="0" lang="en-GB" sz="3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 MCM/year </a:t>
            </a:r>
            <a:endParaRPr kumimoji="0" lang="it-IT" sz="3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1" y="12699"/>
            <a:ext cx="9494037" cy="7907042"/>
            <a:chOff x="-1" y="-1"/>
            <a:chExt cx="9494037" cy="7907042"/>
          </a:xfrm>
        </p:grpSpPr>
        <p:grpSp>
          <p:nvGrpSpPr>
            <p:cNvPr id="30" name="Group 29"/>
            <p:cNvGrpSpPr/>
            <p:nvPr/>
          </p:nvGrpSpPr>
          <p:grpSpPr>
            <a:xfrm rot="20390426">
              <a:off x="350035" y="3426660"/>
              <a:ext cx="9144001" cy="4480381"/>
              <a:chOff x="0" y="7046519"/>
              <a:chExt cx="9144001" cy="4480381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7079258"/>
                <a:ext cx="9144000" cy="4447642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0" y="7046519"/>
                <a:ext cx="9144001" cy="4464496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-1" y="-1"/>
              <a:ext cx="9144001" cy="129322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1520"/>
              <a:ext cx="2042162" cy="1180626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2401187" y="325369"/>
            <a:ext cx="6595608" cy="6461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PROPOSED SOLUTION</a:t>
            </a:r>
            <a:endParaRPr lang="en-US" sz="4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5" y="4872589"/>
            <a:ext cx="2834639" cy="16079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05" y="4869160"/>
            <a:ext cx="2743200" cy="16113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95" y="4869160"/>
            <a:ext cx="2743200" cy="1611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3" name="TextBox 72"/>
          <p:cNvSpPr txBox="1"/>
          <p:nvPr/>
        </p:nvSpPr>
        <p:spPr>
          <a:xfrm>
            <a:off x="223575" y="1666555"/>
            <a:ext cx="2834640" cy="30856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</a:rPr>
              <a:t>Construction of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</a:rPr>
              <a:t>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</a:rPr>
              <a:t> </a:t>
            </a:r>
            <a:r>
              <a:rPr lang="en-US" sz="2000" b="1" kern="1200" dirty="0" smtClean="0">
                <a:solidFill>
                  <a:schemeClr val="tx1"/>
                </a:solidFill>
              </a:rPr>
              <a:t>seawater desalination plant </a:t>
            </a:r>
            <a:r>
              <a:rPr lang="en-US" sz="2000" kern="1200" dirty="0" smtClean="0">
                <a:solidFill>
                  <a:schemeClr val="tx1"/>
                </a:solidFill>
              </a:rPr>
              <a:t>with an initial capacity of 55 million m</a:t>
            </a:r>
            <a:r>
              <a:rPr lang="en-US" sz="2000" kern="1200" baseline="30000" dirty="0" smtClean="0">
                <a:solidFill>
                  <a:schemeClr val="tx1"/>
                </a:solidFill>
              </a:rPr>
              <a:t>3</a:t>
            </a:r>
            <a:r>
              <a:rPr lang="en-US" sz="2000" kern="1200" dirty="0" smtClean="0">
                <a:solidFill>
                  <a:schemeClr val="tx1"/>
                </a:solidFill>
              </a:rPr>
              <a:t> (up to 110 M m</a:t>
            </a:r>
            <a:r>
              <a:rPr lang="en-US" sz="2000" kern="1200" baseline="30000" dirty="0" smtClean="0">
                <a:solidFill>
                  <a:schemeClr val="tx1"/>
                </a:solidFill>
              </a:rPr>
              <a:t>3</a:t>
            </a:r>
            <a:r>
              <a:rPr lang="en-US" sz="2000" kern="1200" dirty="0" smtClean="0">
                <a:solidFill>
                  <a:schemeClr val="tx1"/>
                </a:solidFill>
              </a:rPr>
              <a:t>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dirty="0">
              <a:solidFill>
                <a:schemeClr val="tx1"/>
              </a:solidFill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kern="1200" dirty="0" smtClean="0">
                <a:solidFill>
                  <a:schemeClr val="tx1"/>
                </a:solidFill>
              </a:rPr>
              <a:t>GCDP</a:t>
            </a:r>
            <a:endParaRPr lang="fr-FR" sz="2000" b="1" kern="12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84305" y="1666555"/>
            <a:ext cx="2743200" cy="3097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</a:rPr>
              <a:t>Construction and development of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</a:rPr>
              <a:t>North-South carrier conveyance system </a:t>
            </a:r>
            <a:r>
              <a:rPr lang="en-US" sz="2000" kern="1200" dirty="0" smtClean="0">
                <a:solidFill>
                  <a:schemeClr val="tx1"/>
                </a:solidFill>
              </a:rPr>
              <a:t>that allows the distribution of fresh water throughout the Gaza Strip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dirty="0">
              <a:solidFill>
                <a:schemeClr val="tx1"/>
              </a:solidFill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Associated</a:t>
            </a:r>
            <a:r>
              <a:rPr lang="es-ES" sz="2000" b="1" dirty="0" smtClean="0">
                <a:solidFill>
                  <a:schemeClr val="tx1"/>
                </a:solidFill>
              </a:rPr>
              <a:t> Works</a:t>
            </a:r>
            <a:endParaRPr lang="fr-FR" sz="2000" b="1" kern="12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53595" y="1666555"/>
            <a:ext cx="2743200" cy="30972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</a:rPr>
              <a:t>Implementation</a:t>
            </a:r>
            <a:r>
              <a:rPr lang="es-ES" sz="2000" kern="1200" dirty="0" smtClean="0">
                <a:solidFill>
                  <a:schemeClr val="tx1"/>
                </a:solidFill>
              </a:rPr>
              <a:t> of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 dirty="0" smtClean="0">
              <a:solidFill>
                <a:schemeClr val="tx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</a:rPr>
              <a:t>non-revenue</a:t>
            </a:r>
            <a:r>
              <a:rPr lang="es-ES" sz="2000" b="1" kern="1200" dirty="0" smtClean="0">
                <a:solidFill>
                  <a:schemeClr val="tx1"/>
                </a:solidFill>
              </a:rPr>
              <a:t> water </a:t>
            </a:r>
            <a:r>
              <a:rPr lang="en-US" sz="2000" b="1" kern="1200" dirty="0" smtClean="0">
                <a:solidFill>
                  <a:schemeClr val="tx1"/>
                </a:solidFill>
              </a:rPr>
              <a:t>reduction</a:t>
            </a:r>
            <a:r>
              <a:rPr lang="es-ES" sz="2000" b="1" kern="1200" dirty="0" smtClean="0">
                <a:solidFill>
                  <a:schemeClr val="tx1"/>
                </a:solidFill>
              </a:rPr>
              <a:t> </a:t>
            </a:r>
            <a:r>
              <a:rPr lang="en-US" sz="2000" b="1" kern="1200" dirty="0" smtClean="0">
                <a:solidFill>
                  <a:schemeClr val="tx1"/>
                </a:solidFill>
              </a:rPr>
              <a:t>component</a:t>
            </a:r>
            <a:r>
              <a:rPr lang="es-ES" sz="2000" kern="1200" dirty="0" smtClean="0">
                <a:solidFill>
                  <a:schemeClr val="tx1"/>
                </a:solidFill>
              </a:rPr>
              <a:t> to </a:t>
            </a:r>
            <a:r>
              <a:rPr lang="en-US" sz="2000" kern="1200" dirty="0" smtClean="0">
                <a:solidFill>
                  <a:schemeClr val="tx1"/>
                </a:solidFill>
              </a:rPr>
              <a:t>enhance efficiency system-wide and reduce water losses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dirty="0">
              <a:solidFill>
                <a:schemeClr val="tx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kern="1200" dirty="0" smtClean="0">
                <a:solidFill>
                  <a:schemeClr val="tx1"/>
                </a:solidFill>
              </a:rPr>
              <a:t>NRW</a:t>
            </a:r>
            <a:endParaRPr lang="fr-FR" sz="20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66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1" y="12699"/>
            <a:ext cx="9494037" cy="7907042"/>
            <a:chOff x="-1" y="-1"/>
            <a:chExt cx="9494037" cy="7907042"/>
          </a:xfrm>
        </p:grpSpPr>
        <p:grpSp>
          <p:nvGrpSpPr>
            <p:cNvPr id="30" name="Group 29"/>
            <p:cNvGrpSpPr/>
            <p:nvPr/>
          </p:nvGrpSpPr>
          <p:grpSpPr>
            <a:xfrm rot="20390426">
              <a:off x="350035" y="3426660"/>
              <a:ext cx="9144001" cy="4480381"/>
              <a:chOff x="0" y="7046519"/>
              <a:chExt cx="9144001" cy="4480381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7079258"/>
                <a:ext cx="9144000" cy="4447642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0" y="7046519"/>
                <a:ext cx="9144001" cy="4464496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-1" y="-1"/>
              <a:ext cx="9144001" cy="129322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1520"/>
              <a:ext cx="2042162" cy="1180626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2401187" y="325369"/>
            <a:ext cx="6595608" cy="6461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EXPECTED RESULTS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23575" y="1666555"/>
            <a:ext cx="1998099" cy="30856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1"/>
                </a:solidFill>
              </a:rPr>
              <a:t>More than </a:t>
            </a:r>
            <a:r>
              <a:rPr lang="en-US" sz="2000" dirty="0" smtClean="0">
                <a:solidFill>
                  <a:schemeClr val="tx1"/>
                </a:solidFill>
              </a:rPr>
              <a:t>2 </a:t>
            </a:r>
            <a:r>
              <a:rPr lang="en-US" sz="2000" dirty="0">
                <a:solidFill>
                  <a:schemeClr val="tx1"/>
                </a:solidFill>
              </a:rPr>
              <a:t>million women, children and men will have adequate fresh water to drink and use- 55MCM/Y </a:t>
            </a:r>
            <a:r>
              <a:rPr lang="en-US" sz="2000" dirty="0" err="1">
                <a:solidFill>
                  <a:schemeClr val="tx1"/>
                </a:solidFill>
              </a:rPr>
              <a:t>Avg</a:t>
            </a:r>
            <a:r>
              <a:rPr lang="en-US" sz="2000" dirty="0">
                <a:solidFill>
                  <a:schemeClr val="tx1"/>
                </a:solidFill>
              </a:rPr>
              <a:t> of </a:t>
            </a:r>
            <a:r>
              <a:rPr lang="en-US" sz="2000" dirty="0" smtClean="0">
                <a:solidFill>
                  <a:schemeClr val="tx1"/>
                </a:solidFill>
              </a:rPr>
              <a:t>110 </a:t>
            </a:r>
            <a:r>
              <a:rPr lang="en-US" sz="2000" dirty="0">
                <a:solidFill>
                  <a:schemeClr val="tx1"/>
                </a:solidFill>
              </a:rPr>
              <a:t>LPCD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38653" y="4900291"/>
            <a:ext cx="1983021" cy="1589251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ounded Rectangle 15"/>
          <p:cNvSpPr/>
          <p:nvPr/>
        </p:nvSpPr>
        <p:spPr>
          <a:xfrm>
            <a:off x="2401187" y="4912665"/>
            <a:ext cx="1998099" cy="1589251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2401187" y="1666555"/>
            <a:ext cx="1998099" cy="30856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1"/>
                </a:solidFill>
              </a:rPr>
              <a:t>Contribute to the regeneration of the coastal aquifer, which is the only natural source of water in Gaza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8799" y="1666555"/>
            <a:ext cx="1998099" cy="30856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1"/>
                </a:solidFill>
              </a:rPr>
              <a:t>Reduction of pollution in the Eastern Mediterranean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6411" y="1666555"/>
            <a:ext cx="1998099" cy="30856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1"/>
                </a:solidFill>
              </a:rPr>
              <a:t>Job creation through the opportunities for development provided by water security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89369" y="4868139"/>
            <a:ext cx="2002536" cy="1589251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ounded Rectangle 22"/>
          <p:cNvSpPr/>
          <p:nvPr/>
        </p:nvSpPr>
        <p:spPr>
          <a:xfrm>
            <a:off x="6751974" y="4868139"/>
            <a:ext cx="2002536" cy="1589251"/>
          </a:xfrm>
          <a:prstGeom prst="roundRect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3945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1" y="12699"/>
            <a:ext cx="9494037" cy="7907042"/>
            <a:chOff x="-1" y="-1"/>
            <a:chExt cx="9494037" cy="7907042"/>
          </a:xfrm>
        </p:grpSpPr>
        <p:grpSp>
          <p:nvGrpSpPr>
            <p:cNvPr id="30" name="Group 29"/>
            <p:cNvGrpSpPr/>
            <p:nvPr/>
          </p:nvGrpSpPr>
          <p:grpSpPr>
            <a:xfrm rot="20390426">
              <a:off x="350035" y="3426660"/>
              <a:ext cx="9144001" cy="4480381"/>
              <a:chOff x="0" y="7046519"/>
              <a:chExt cx="9144001" cy="4480381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7079258"/>
                <a:ext cx="9144000" cy="4447642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0" y="7046519"/>
                <a:ext cx="9144001" cy="4464496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-1" y="-1"/>
              <a:ext cx="9144001" cy="129322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1520"/>
              <a:ext cx="2042162" cy="1180626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2401187" y="325369"/>
            <a:ext cx="6595608" cy="6461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GCDP Project </a:t>
            </a:r>
            <a: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Data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-38836" y="1260676"/>
            <a:ext cx="4958134" cy="55973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/>
              <a:t>Location : South West Dear Al Balah </a:t>
            </a:r>
          </a:p>
          <a:p>
            <a:pPr algn="just"/>
            <a:r>
              <a:rPr lang="en-US" sz="2400" dirty="0"/>
              <a:t>Area : 8 Hectares </a:t>
            </a:r>
          </a:p>
          <a:p>
            <a:pPr algn="just"/>
            <a:r>
              <a:rPr lang="en-US" sz="2400" dirty="0"/>
              <a:t>Capacity : 55MCM/year </a:t>
            </a:r>
          </a:p>
          <a:p>
            <a:pPr algn="just"/>
            <a:r>
              <a:rPr lang="en-US" sz="2400" dirty="0" smtClean="0"/>
              <a:t>Components: </a:t>
            </a:r>
            <a:r>
              <a:rPr lang="en-US" sz="2400" dirty="0"/>
              <a:t>sea water intake structure,  primary treatment facilities  ,Reverse Osmoses process facilities , post treatment facilities , brine discharge and powers supply. </a:t>
            </a:r>
          </a:p>
          <a:p>
            <a:pPr algn="just"/>
            <a:r>
              <a:rPr lang="en-US" sz="2400" dirty="0"/>
              <a:t>Onsite power supply </a:t>
            </a:r>
          </a:p>
          <a:p>
            <a:pPr algn="just"/>
            <a:r>
              <a:rPr lang="en-US" sz="2400" dirty="0"/>
              <a:t>Off site renewable </a:t>
            </a:r>
            <a:r>
              <a:rPr lang="en-US" sz="2400" dirty="0" smtClean="0"/>
              <a:t>energy</a:t>
            </a:r>
            <a:endParaRPr lang="en-US" sz="24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27" y="1244846"/>
            <a:ext cx="3848731" cy="552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68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11785</TotalTime>
  <Words>1548</Words>
  <Application>Microsoft Office PowerPoint</Application>
  <PresentationFormat>On-screen Show (4:3)</PresentationFormat>
  <Paragraphs>399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Swis721 Cn BT</vt:lpstr>
      <vt:lpstr>Times New Roman</vt:lpstr>
      <vt:lpstr>Tema di Office</vt:lpstr>
      <vt:lpstr>1_Tema di Office</vt:lpstr>
      <vt:lpstr> Gaza Sustainable Development and Demographic Growth , Water and Energy workshop   Gaza  31 January 2019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Supply options  </vt:lpstr>
      <vt:lpstr>GCDP Energy Requirements </vt:lpstr>
      <vt:lpstr>PowerPoint Presentation</vt:lpstr>
      <vt:lpstr>Associated Works Overview</vt:lpstr>
      <vt:lpstr>PowerPoint Presentation</vt:lpstr>
      <vt:lpstr>PowerPoint Presentation</vt:lpstr>
      <vt:lpstr>PowerPoint Presentation</vt:lpstr>
      <vt:lpstr>BULK WATER – ANNUAL REV. &amp; EXP. STATEMENTS  (current prices)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zito</dc:creator>
  <cp:lastModifiedBy>Sadi Ali</cp:lastModifiedBy>
  <cp:revision>866</cp:revision>
  <cp:lastPrinted>2018-01-29T08:15:39Z</cp:lastPrinted>
  <dcterms:created xsi:type="dcterms:W3CDTF">2012-06-18T14:10:46Z</dcterms:created>
  <dcterms:modified xsi:type="dcterms:W3CDTF">2019-01-31T06:10:00Z</dcterms:modified>
</cp:coreProperties>
</file>