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 bookmarkIdSeed="2">
  <p:sldMasterIdLst>
    <p:sldMasterId id="2147483648" r:id="rId1"/>
  </p:sldMasterIdLst>
  <p:sldIdLst>
    <p:sldId id="258" r:id="rId2"/>
    <p:sldId id="314" r:id="rId3"/>
    <p:sldId id="321" r:id="rId4"/>
    <p:sldId id="320" r:id="rId5"/>
    <p:sldId id="322" r:id="rId6"/>
    <p:sldId id="323" r:id="rId7"/>
    <p:sldId id="324" r:id="rId8"/>
    <p:sldId id="325" r:id="rId9"/>
    <p:sldId id="328" r:id="rId10"/>
    <p:sldId id="316" r:id="rId1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088" autoAdjust="0"/>
    <p:restoredTop sz="94660"/>
  </p:normalViewPr>
  <p:slideViewPr>
    <p:cSldViewPr>
      <p:cViewPr>
        <p:scale>
          <a:sx n="68" d="100"/>
          <a:sy n="68" d="100"/>
        </p:scale>
        <p:origin x="-1392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911E6-E0DC-4968-8CC8-A85CCE585868}" type="datetimeFigureOut">
              <a:rPr lang="ar-SA" smtClean="0"/>
              <a:t>22/05/1440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A4E28-941E-4FAC-933D-1DEFDCBC05D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54851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911E6-E0DC-4968-8CC8-A85CCE585868}" type="datetimeFigureOut">
              <a:rPr lang="ar-SA" smtClean="0"/>
              <a:t>22/05/1440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A4E28-941E-4FAC-933D-1DEFDCBC05D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22806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911E6-E0DC-4968-8CC8-A85CCE585868}" type="datetimeFigureOut">
              <a:rPr lang="ar-SA" smtClean="0"/>
              <a:t>22/05/1440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A4E28-941E-4FAC-933D-1DEFDCBC05D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51618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911E6-E0DC-4968-8CC8-A85CCE585868}" type="datetimeFigureOut">
              <a:rPr lang="ar-SA" smtClean="0"/>
              <a:t>22/05/1440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A4E28-941E-4FAC-933D-1DEFDCBC05D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48697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911E6-E0DC-4968-8CC8-A85CCE585868}" type="datetimeFigureOut">
              <a:rPr lang="ar-SA" smtClean="0"/>
              <a:t>22/05/1440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A4E28-941E-4FAC-933D-1DEFDCBC05D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77511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911E6-E0DC-4968-8CC8-A85CCE585868}" type="datetimeFigureOut">
              <a:rPr lang="ar-SA" smtClean="0"/>
              <a:t>22/05/1440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A4E28-941E-4FAC-933D-1DEFDCBC05D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29012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911E6-E0DC-4968-8CC8-A85CCE585868}" type="datetimeFigureOut">
              <a:rPr lang="ar-SA" smtClean="0"/>
              <a:t>22/05/1440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A4E28-941E-4FAC-933D-1DEFDCBC05D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80091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911E6-E0DC-4968-8CC8-A85CCE585868}" type="datetimeFigureOut">
              <a:rPr lang="ar-SA" smtClean="0"/>
              <a:t>22/05/1440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A4E28-941E-4FAC-933D-1DEFDCBC05D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45377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911E6-E0DC-4968-8CC8-A85CCE585868}" type="datetimeFigureOut">
              <a:rPr lang="ar-SA" smtClean="0"/>
              <a:t>22/05/1440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A4E28-941E-4FAC-933D-1DEFDCBC05D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19194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911E6-E0DC-4968-8CC8-A85CCE585868}" type="datetimeFigureOut">
              <a:rPr lang="ar-SA" smtClean="0"/>
              <a:t>22/05/1440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A4E28-941E-4FAC-933D-1DEFDCBC05D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25511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911E6-E0DC-4968-8CC8-A85CCE585868}" type="datetimeFigureOut">
              <a:rPr lang="ar-SA" smtClean="0"/>
              <a:t>22/05/1440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A4E28-941E-4FAC-933D-1DEFDCBC05D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60037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7911E6-E0DC-4968-8CC8-A85CCE585868}" type="datetimeFigureOut">
              <a:rPr lang="ar-SA" smtClean="0"/>
              <a:t>22/05/1440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A4E28-941E-4FAC-933D-1DEFDCBC05D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28935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0" y="6477000"/>
            <a:ext cx="9144000" cy="381000"/>
          </a:xfrm>
          <a:prstGeom prst="rect">
            <a:avLst/>
          </a:prstGeom>
          <a:solidFill>
            <a:srgbClr val="0070C0"/>
          </a:solidFill>
          <a:ln w="9525">
            <a:miter lim="800000"/>
            <a:headEnd/>
            <a:tailEnd/>
          </a:ln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bg1"/>
            </a:extrusionClr>
          </a:sp3d>
        </p:spPr>
        <p:txBody>
          <a:bodyPr wrap="none" anchor="ctr">
            <a:flatTx/>
          </a:bodyPr>
          <a:lstStyle/>
          <a:p>
            <a:pPr fontAlgn="base"/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691680" y="2799679"/>
            <a:ext cx="7200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SA" sz="3200" b="1" dirty="0" smtClean="0">
                <a:solidFill>
                  <a:srgbClr val="FF0000"/>
                </a:solidFill>
              </a:rPr>
              <a:t>د.ماهر تيسير الطباع</a:t>
            </a:r>
          </a:p>
          <a:p>
            <a:pPr algn="ctr" rtl="0"/>
            <a:r>
              <a:rPr lang="ar-SA" sz="3200" b="1" dirty="0" smtClean="0"/>
              <a:t>مدير العلاقات العامة والإعلام </a:t>
            </a:r>
            <a:endParaRPr lang="en-US" sz="3200" b="1" dirty="0" smtClean="0"/>
          </a:p>
          <a:p>
            <a:pPr algn="ctr" rtl="0"/>
            <a:r>
              <a:rPr lang="ar-SA" sz="3200" b="1" dirty="0" smtClean="0">
                <a:solidFill>
                  <a:srgbClr val="FF0000"/>
                </a:solidFill>
              </a:rPr>
              <a:t>غرفة تجارة وصناعة محافظة غزة 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221" y="2420888"/>
            <a:ext cx="1702044" cy="1948451"/>
          </a:xfrm>
          <a:prstGeom prst="rect">
            <a:avLst/>
          </a:prstGeom>
        </p:spPr>
      </p:pic>
      <p:cxnSp>
        <p:nvCxnSpPr>
          <p:cNvPr id="11" name="Straight Connector 10"/>
          <p:cNvCxnSpPr/>
          <p:nvPr/>
        </p:nvCxnSpPr>
        <p:spPr>
          <a:xfrm>
            <a:off x="0" y="1550777"/>
            <a:ext cx="91440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48218" y="260648"/>
            <a:ext cx="893385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5400" b="1" cap="small" dirty="0">
                <a:solidFill>
                  <a:srgbClr val="3333CC"/>
                </a:solidFill>
              </a:rPr>
              <a:t>آفاق الطاقة على التنمية المستدامة </a:t>
            </a:r>
            <a:r>
              <a:rPr lang="ar-SA" sz="5400" b="1" cap="small" dirty="0" smtClean="0">
                <a:solidFill>
                  <a:srgbClr val="3333CC"/>
                </a:solidFill>
              </a:rPr>
              <a:t>لغزة</a:t>
            </a:r>
            <a:endParaRPr lang="ar-SA" sz="5400" dirty="0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7187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the-e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88163"/>
          </a:xfrm>
          <a:prstGeom prst="rect">
            <a:avLst/>
          </a:prstGeom>
          <a:solidFill>
            <a:srgbClr val="FFFF00"/>
          </a:solidFill>
          <a:ln>
            <a:noFill/>
          </a:ln>
        </p:spPr>
      </p:pic>
      <p:sp>
        <p:nvSpPr>
          <p:cNvPr id="3" name="Rounded Rectangle 2"/>
          <p:cNvSpPr/>
          <p:nvPr/>
        </p:nvSpPr>
        <p:spPr>
          <a:xfrm>
            <a:off x="863588" y="188640"/>
            <a:ext cx="7416824" cy="144016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7200" dirty="0" smtClean="0"/>
              <a:t>شكرا لحسن إستماعكم</a:t>
            </a:r>
            <a:endParaRPr lang="ar-SA" sz="7200" dirty="0"/>
          </a:p>
        </p:txBody>
      </p:sp>
    </p:spTree>
    <p:extLst>
      <p:ext uri="{BB962C8B-B14F-4D97-AF65-F5344CB8AC3E}">
        <p14:creationId xmlns:p14="http://schemas.microsoft.com/office/powerpoint/2010/main" val="1366433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gradFill rotWithShape="1">
            <a:gsLst>
              <a:gs pos="0">
                <a:srgbClr val="471800"/>
              </a:gs>
              <a:gs pos="100000">
                <a:srgbClr val="993300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993300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ar-SA" sz="6600" b="1" dirty="0" smtClean="0">
                <a:solidFill>
                  <a:schemeClr val="bg1"/>
                </a:solidFill>
              </a:rPr>
              <a:t>مقدمة</a:t>
            </a:r>
            <a:endParaRPr lang="en-US" sz="6600" dirty="0">
              <a:solidFill>
                <a:schemeClr val="bg1"/>
              </a:solidFill>
            </a:endParaRP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0" y="6477000"/>
            <a:ext cx="9144000" cy="381000"/>
          </a:xfrm>
          <a:prstGeom prst="rect">
            <a:avLst/>
          </a:prstGeom>
          <a:solidFill>
            <a:srgbClr val="0070C0"/>
          </a:solidFill>
          <a:ln w="9525">
            <a:miter lim="800000"/>
            <a:headEnd/>
            <a:tailEnd/>
          </a:ln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bg1"/>
            </a:extrusionClr>
          </a:sp3d>
        </p:spPr>
        <p:txBody>
          <a:bodyPr wrap="none" anchor="ctr">
            <a:flatTx/>
          </a:bodyPr>
          <a:lstStyle/>
          <a:p>
            <a:pPr fontAlgn="base"/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95536" y="1556792"/>
            <a:ext cx="842493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SA" sz="2400" b="1" dirty="0"/>
              <a:t>منذ أن قصفت إسرائيل محطة توليد الكهرباء الوحيدة في قطاع غزة في منتصف عام 2006 وذلك بعد عملية أسر الجندي شاليط , يعاني قطاع غزة و على مدار أكثر من ثمان سنوات من انقطاع التيار الكهربائي الدائم والمستمر وبشكل يومي مما زاد من معاناة المواطنين في قطاع غزة الاقتصادية و الاجتماعية و الصحية و النفسية و تقطع الكهرباء يوميا من 8 ساعات إلى 12 ساعة حسب حجم الأحمال و الضغط على الشبكة. </a:t>
            </a:r>
            <a:endParaRPr lang="en-US" sz="2400" b="1" dirty="0"/>
          </a:p>
        </p:txBody>
      </p:sp>
      <p:sp>
        <p:nvSpPr>
          <p:cNvPr id="4" name="Rectangle 3"/>
          <p:cNvSpPr/>
          <p:nvPr/>
        </p:nvSpPr>
        <p:spPr>
          <a:xfrm>
            <a:off x="395536" y="3865116"/>
            <a:ext cx="842493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SA" sz="2400" b="1" dirty="0"/>
              <a:t>وهذا تسبب في أزمة كهرباء طاحنة خانقة تستنزف أموال المواطنين في إيجاد حلول وبدائل للكهرباء , حيث أن سكان قطاع غزة </a:t>
            </a:r>
            <a:r>
              <a:rPr lang="ar-SA" sz="2400" b="1" dirty="0">
                <a:solidFill>
                  <a:srgbClr val="FF0000"/>
                </a:solidFill>
              </a:rPr>
              <a:t>دفعوا ما يزيد عن مليار ونصف دولار </a:t>
            </a:r>
            <a:r>
              <a:rPr lang="ar-SA" sz="2400" b="1" dirty="0"/>
              <a:t>خلال 12 عام لتوفير الطاقة البديلة للكهرباء ولفترات محدوده , وذلك مقابل أثمان مولدات ومحروقات وبطاريات وليدات وشواحن وطاقة شمسية بالإضافة إلى المعاناه والذل , وهذا المبلغ كفيل ببناء ما يزيد 5 محطات لتوليد الكهرباء بطاقة إنتاجية تتجاوز 1000 ميجا وات وهي ضعف إحتياج قطاع غزة للطاقة الكهربائية.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76503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gradFill rotWithShape="1">
            <a:gsLst>
              <a:gs pos="0">
                <a:srgbClr val="471800"/>
              </a:gs>
              <a:gs pos="100000">
                <a:srgbClr val="993300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993300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ar-SA" sz="6600" b="1" dirty="0" smtClean="0">
                <a:solidFill>
                  <a:schemeClr val="bg1"/>
                </a:solidFill>
              </a:rPr>
              <a:t>منظومة الطاقة في قطاع غزة</a:t>
            </a:r>
            <a:endParaRPr lang="en-US" sz="6600" dirty="0">
              <a:solidFill>
                <a:schemeClr val="bg1"/>
              </a:solidFill>
            </a:endParaRP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0" y="6477000"/>
            <a:ext cx="9144000" cy="381000"/>
          </a:xfrm>
          <a:prstGeom prst="rect">
            <a:avLst/>
          </a:prstGeom>
          <a:solidFill>
            <a:srgbClr val="0070C0"/>
          </a:solidFill>
          <a:ln w="9525">
            <a:miter lim="800000"/>
            <a:headEnd/>
            <a:tailEnd/>
          </a:ln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bg1"/>
            </a:extrusionClr>
          </a:sp3d>
        </p:spPr>
        <p:txBody>
          <a:bodyPr wrap="none" anchor="ctr">
            <a:flatTx/>
          </a:bodyPr>
          <a:lstStyle/>
          <a:p>
            <a:pPr fontAlgn="base"/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4" name="برق 1"/>
          <p:cNvSpPr/>
          <p:nvPr/>
        </p:nvSpPr>
        <p:spPr>
          <a:xfrm>
            <a:off x="6200048" y="1319078"/>
            <a:ext cx="1260140" cy="1471942"/>
          </a:xfrm>
          <a:prstGeom prst="lightningBolt">
            <a:avLst/>
          </a:prstGeom>
          <a:solidFill>
            <a:srgbClr val="FFC00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rgbClr val="FF0000"/>
              </a:solidFill>
            </a:endParaRPr>
          </a:p>
        </p:txBody>
      </p:sp>
      <p:sp>
        <p:nvSpPr>
          <p:cNvPr id="5" name="برق 17"/>
          <p:cNvSpPr/>
          <p:nvPr/>
        </p:nvSpPr>
        <p:spPr>
          <a:xfrm>
            <a:off x="1051476" y="1474945"/>
            <a:ext cx="1224136" cy="1460091"/>
          </a:xfrm>
          <a:prstGeom prst="lightningBolt">
            <a:avLst/>
          </a:prstGeom>
          <a:solidFill>
            <a:srgbClr val="FFC00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برق 20"/>
          <p:cNvSpPr/>
          <p:nvPr/>
        </p:nvSpPr>
        <p:spPr>
          <a:xfrm>
            <a:off x="3352266" y="1350860"/>
            <a:ext cx="1296144" cy="1440160"/>
          </a:xfrm>
          <a:prstGeom prst="lightningBolt">
            <a:avLst/>
          </a:prstGeom>
          <a:solidFill>
            <a:srgbClr val="FFC00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سحابة 2"/>
          <p:cNvSpPr/>
          <p:nvPr/>
        </p:nvSpPr>
        <p:spPr>
          <a:xfrm>
            <a:off x="5623984" y="2935036"/>
            <a:ext cx="3203847" cy="3312368"/>
          </a:xfrm>
          <a:prstGeom prst="cloud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800" b="1" dirty="0"/>
              <a:t>مصادر </a:t>
            </a:r>
            <a:r>
              <a:rPr lang="ar-SA" sz="2800" b="1" dirty="0" smtClean="0"/>
              <a:t>الطاقة</a:t>
            </a:r>
          </a:p>
          <a:p>
            <a:endParaRPr lang="ar-SA" b="1" dirty="0"/>
          </a:p>
          <a:p>
            <a:pPr marL="285750" indent="-285750">
              <a:buFont typeface="Arial" pitchFamily="34" charset="0"/>
              <a:buChar char="•"/>
            </a:pPr>
            <a:r>
              <a:rPr lang="ar-SA" sz="2000" b="1" dirty="0" smtClean="0"/>
              <a:t>الخطوط الإسرائيلية</a:t>
            </a:r>
            <a:endParaRPr lang="ar-SA" sz="2000" b="1" dirty="0"/>
          </a:p>
          <a:p>
            <a:pPr marL="285750" indent="-285750">
              <a:buFont typeface="Arial" pitchFamily="34" charset="0"/>
              <a:buChar char="•"/>
            </a:pPr>
            <a:r>
              <a:rPr lang="ar-SA" sz="2000" b="1" dirty="0" smtClean="0"/>
              <a:t>الخطوط المصرية</a:t>
            </a:r>
            <a:endParaRPr lang="ar-SA" sz="2000" b="1" dirty="0"/>
          </a:p>
          <a:p>
            <a:pPr marL="285750" indent="-285750">
              <a:buFont typeface="Arial" pitchFamily="34" charset="0"/>
              <a:buChar char="•"/>
            </a:pPr>
            <a:r>
              <a:rPr lang="ar-SA" sz="2000" b="1" dirty="0"/>
              <a:t>محطة </a:t>
            </a:r>
            <a:r>
              <a:rPr lang="ar-SA" sz="2000" b="1" dirty="0" smtClean="0"/>
              <a:t>التوليد(غزة)</a:t>
            </a:r>
            <a:endParaRPr lang="ar-SA" sz="2000" b="1" dirty="0"/>
          </a:p>
        </p:txBody>
      </p:sp>
      <p:sp>
        <p:nvSpPr>
          <p:cNvPr id="9" name="سحابة 24"/>
          <p:cNvSpPr/>
          <p:nvPr/>
        </p:nvSpPr>
        <p:spPr>
          <a:xfrm>
            <a:off x="3319728" y="2935036"/>
            <a:ext cx="2448273" cy="3312368"/>
          </a:xfrm>
          <a:prstGeom prst="clou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 smtClean="0"/>
              <a:t>قطاع النـقل</a:t>
            </a:r>
          </a:p>
          <a:p>
            <a:r>
              <a:rPr lang="ar-AE" sz="2000" b="1" dirty="0" smtClean="0"/>
              <a:t>محطات التحويل</a:t>
            </a:r>
            <a:endParaRPr lang="ar-SA" sz="2000" b="1" dirty="0"/>
          </a:p>
          <a:p>
            <a:pPr algn="ctr"/>
            <a:r>
              <a:rPr lang="ar-SA" sz="2000" b="1" dirty="0" smtClean="0"/>
              <a:t>الضغط العالي بين المحافظات </a:t>
            </a:r>
            <a:endParaRPr lang="ar-SA" sz="2000" b="1" dirty="0"/>
          </a:p>
        </p:txBody>
      </p:sp>
      <p:sp>
        <p:nvSpPr>
          <p:cNvPr id="10" name="سحابة 25"/>
          <p:cNvSpPr/>
          <p:nvPr/>
        </p:nvSpPr>
        <p:spPr>
          <a:xfrm>
            <a:off x="655433" y="3079052"/>
            <a:ext cx="2664295" cy="3320752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2800" b="1" dirty="0" smtClean="0"/>
          </a:p>
          <a:p>
            <a:r>
              <a:rPr lang="ar-SA" sz="2800" b="1" dirty="0" smtClean="0"/>
              <a:t>قطاع التوزيع</a:t>
            </a:r>
          </a:p>
          <a:p>
            <a:endParaRPr lang="ar-SA" b="1" dirty="0"/>
          </a:p>
          <a:p>
            <a:endParaRPr lang="ar-SA" b="1" dirty="0" smtClean="0"/>
          </a:p>
          <a:p>
            <a:r>
              <a:rPr lang="ar-SA" sz="2000" b="1" dirty="0" smtClean="0"/>
              <a:t>المتمثل بشركة توزيع كهرباء محافظات غزة </a:t>
            </a:r>
          </a:p>
          <a:p>
            <a:endParaRPr lang="ar-SA" b="1" dirty="0"/>
          </a:p>
          <a:p>
            <a:endParaRPr lang="ar-SA" b="1" dirty="0" smtClean="0"/>
          </a:p>
          <a:p>
            <a:endParaRPr lang="ar-SA" b="1" dirty="0"/>
          </a:p>
        </p:txBody>
      </p:sp>
    </p:spTree>
    <p:extLst>
      <p:ext uri="{BB962C8B-B14F-4D97-AF65-F5344CB8AC3E}">
        <p14:creationId xmlns:p14="http://schemas.microsoft.com/office/powerpoint/2010/main" val="1789778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gradFill rotWithShape="1">
            <a:gsLst>
              <a:gs pos="0">
                <a:srgbClr val="471800"/>
              </a:gs>
              <a:gs pos="100000">
                <a:srgbClr val="993300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993300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ar-SA" sz="6600" b="1" dirty="0" smtClean="0">
                <a:solidFill>
                  <a:schemeClr val="bg1"/>
                </a:solidFill>
              </a:rPr>
              <a:t>الوضع الحالي لمصادر الطاقة</a:t>
            </a:r>
            <a:endParaRPr lang="en-US" sz="6600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2638" y="1268760"/>
            <a:ext cx="6223738" cy="5589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38373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gradFill rotWithShape="1">
            <a:gsLst>
              <a:gs pos="0">
                <a:srgbClr val="471800"/>
              </a:gs>
              <a:gs pos="100000">
                <a:srgbClr val="993300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993300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ar-SA" sz="6600" b="1" dirty="0">
                <a:solidFill>
                  <a:schemeClr val="bg1"/>
                </a:solidFill>
              </a:rPr>
              <a:t>أسباب أزمة الطاقة في غزة</a:t>
            </a:r>
            <a:endParaRPr lang="en-US" sz="6600" b="1" dirty="0">
              <a:solidFill>
                <a:schemeClr val="bg1"/>
              </a:solidFill>
            </a:endParaRP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0" y="6477000"/>
            <a:ext cx="9144000" cy="381000"/>
          </a:xfrm>
          <a:prstGeom prst="rect">
            <a:avLst/>
          </a:prstGeom>
          <a:solidFill>
            <a:srgbClr val="0070C0"/>
          </a:solidFill>
          <a:ln w="9525">
            <a:miter lim="800000"/>
            <a:headEnd/>
            <a:tailEnd/>
          </a:ln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bg1"/>
            </a:extrusionClr>
          </a:sp3d>
        </p:spPr>
        <p:txBody>
          <a:bodyPr wrap="none" anchor="ctr">
            <a:flatTx/>
          </a:bodyPr>
          <a:lstStyle/>
          <a:p>
            <a:pPr fontAlgn="base"/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4" name="عنصر نائب للمحتوى 2"/>
          <p:cNvSpPr txBox="1">
            <a:spLocks/>
          </p:cNvSpPr>
          <p:nvPr/>
        </p:nvSpPr>
        <p:spPr>
          <a:xfrm>
            <a:off x="323528" y="1345105"/>
            <a:ext cx="8496944" cy="48006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Aft>
                <a:spcPts val="600"/>
              </a:spcAft>
            </a:pPr>
            <a:r>
              <a:rPr lang="ar-SA" sz="2400" b="1" dirty="0" smtClean="0"/>
              <a:t>محدودية مصادر الطاقة.</a:t>
            </a:r>
            <a:endParaRPr lang="en-US" sz="2400" b="1" dirty="0" smtClean="0"/>
          </a:p>
          <a:p>
            <a:pPr algn="just">
              <a:spcAft>
                <a:spcPts val="600"/>
              </a:spcAft>
            </a:pPr>
            <a:r>
              <a:rPr lang="ar-SA" sz="2400" b="1" dirty="0" smtClean="0"/>
              <a:t>تزايد الاستهلاك والأحمال بشكل سنوي مع ثبات المصادر وعدم نموها</a:t>
            </a:r>
            <a:r>
              <a:rPr lang="en-US" sz="2400" b="1" dirty="0" smtClean="0"/>
              <a:t>. </a:t>
            </a:r>
          </a:p>
          <a:p>
            <a:pPr algn="just">
              <a:spcAft>
                <a:spcPts val="600"/>
              </a:spcAft>
            </a:pPr>
            <a:r>
              <a:rPr lang="ar-SA" sz="2400" b="1" dirty="0" smtClean="0"/>
              <a:t>عدم توفر مصادر ثابتة لتزويد المحطة بالوقود.</a:t>
            </a:r>
            <a:endParaRPr lang="en-US" sz="2400" b="1" dirty="0" smtClean="0"/>
          </a:p>
          <a:p>
            <a:pPr algn="just">
              <a:spcAft>
                <a:spcPts val="600"/>
              </a:spcAft>
            </a:pPr>
            <a:r>
              <a:rPr lang="ar-SA" sz="2400" b="1" dirty="0" smtClean="0"/>
              <a:t>عدم القدرة على توفير ثمن الوقود اللازم لتشغيل المحطة بالكامل</a:t>
            </a:r>
            <a:r>
              <a:rPr lang="en-US" sz="2400" b="1" dirty="0" smtClean="0"/>
              <a:t>.</a:t>
            </a:r>
          </a:p>
          <a:p>
            <a:pPr algn="just">
              <a:spcAft>
                <a:spcPts val="600"/>
              </a:spcAft>
            </a:pPr>
            <a:r>
              <a:rPr lang="ar-SA" sz="2400" b="1" dirty="0" smtClean="0"/>
              <a:t>العراقيل الإسرائيلية والدولية لأي حل جذري. </a:t>
            </a:r>
            <a:endParaRPr lang="en-US" sz="2400" b="1" dirty="0" smtClean="0"/>
          </a:p>
          <a:p>
            <a:pPr algn="just">
              <a:spcAft>
                <a:spcPts val="600"/>
              </a:spcAft>
            </a:pPr>
            <a:r>
              <a:rPr lang="ar-SA" sz="2400" b="1" dirty="0" smtClean="0"/>
              <a:t>قلة الوعي بأبعاد الأزمة، وحالات الاعتداء الواسعة على شبكة الكهرباء من وصلات مزدوجة وسرقات وخلافه وعدم دفع الفواتير، إضافة للفاقد الفني في الشبكة</a:t>
            </a:r>
            <a:r>
              <a:rPr lang="en-US" sz="2400" b="1" dirty="0" smtClean="0"/>
              <a:t>.</a:t>
            </a:r>
          </a:p>
          <a:p>
            <a:pPr algn="just">
              <a:spcAft>
                <a:spcPts val="600"/>
              </a:spcAft>
            </a:pPr>
            <a:r>
              <a:rPr lang="ar-SA" sz="2400" b="1" dirty="0" smtClean="0"/>
              <a:t>تتعمق الأزمة أكثر في أوقات ذروة الصيف وذروة الشتاء بسبب تضاعف الأحمال وبالتالي تراجع برنامج التوزيع.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57956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gradFill rotWithShape="1">
            <a:gsLst>
              <a:gs pos="0">
                <a:srgbClr val="471800"/>
              </a:gs>
              <a:gs pos="100000">
                <a:srgbClr val="993300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993300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ar-SA" sz="6600" b="1" dirty="0" smtClean="0">
                <a:solidFill>
                  <a:schemeClr val="bg1"/>
                </a:solidFill>
              </a:rPr>
              <a:t>إحتياج الطاقة في قطاع غزة</a:t>
            </a:r>
            <a:endParaRPr lang="en-US" sz="6600" dirty="0">
              <a:solidFill>
                <a:schemeClr val="bg1"/>
              </a:solidFill>
            </a:endParaRP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0" y="6477000"/>
            <a:ext cx="9144000" cy="381000"/>
          </a:xfrm>
          <a:prstGeom prst="rect">
            <a:avLst/>
          </a:prstGeom>
          <a:solidFill>
            <a:srgbClr val="0070C0"/>
          </a:solidFill>
          <a:ln w="9525">
            <a:miter lim="800000"/>
            <a:headEnd/>
            <a:tailEnd/>
          </a:ln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bg1"/>
            </a:extrusionClr>
          </a:sp3d>
        </p:spPr>
        <p:txBody>
          <a:bodyPr wrap="none" anchor="ctr">
            <a:flatTx/>
          </a:bodyPr>
          <a:lstStyle/>
          <a:p>
            <a:pPr fontAlgn="base"/>
            <a:endParaRPr lang="en-US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Objec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4728272"/>
              </p:ext>
            </p:extLst>
          </p:nvPr>
        </p:nvGraphicFramePr>
        <p:xfrm>
          <a:off x="1131094" y="1340768"/>
          <a:ext cx="6881812" cy="36724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Worksheet" r:id="rId3" imgW="3933847" imgH="2467065" progId="Excel.Sheet.8">
                  <p:embed/>
                </p:oleObj>
              </mc:Choice>
              <mc:Fallback>
                <p:oleObj name="Worksheet" r:id="rId3" imgW="3933847" imgH="2467065" progId="Excel.Shee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/>
                      <a:srcRect l="-3227" t="-3497" r="-2940" b="-7237"/>
                      <a:stretch>
                        <a:fillRect/>
                      </a:stretch>
                    </p:blipFill>
                    <p:spPr bwMode="auto">
                      <a:xfrm>
                        <a:off x="1131094" y="1340768"/>
                        <a:ext cx="6881812" cy="367240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جدول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9450780"/>
              </p:ext>
            </p:extLst>
          </p:nvPr>
        </p:nvGraphicFramePr>
        <p:xfrm>
          <a:off x="1367643" y="5157192"/>
          <a:ext cx="6408714" cy="102971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204357"/>
                <a:gridCol w="3204357"/>
              </a:tblGrid>
              <a:tr h="658872"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 smtClean="0"/>
                        <a:t>عدد المشتركين </a:t>
                      </a:r>
                      <a:r>
                        <a:rPr lang="en-US" b="1" dirty="0" smtClean="0"/>
                        <a:t>2005</a:t>
                      </a:r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 smtClean="0"/>
                        <a:t>عدد المشتركين </a:t>
                      </a:r>
                      <a:r>
                        <a:rPr lang="en-US" b="1" dirty="0" smtClean="0"/>
                        <a:t>2018</a:t>
                      </a:r>
                      <a:endParaRPr lang="ar-SA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110</a:t>
                      </a:r>
                      <a:r>
                        <a:rPr lang="ar-SA" b="1" dirty="0" smtClean="0"/>
                        <a:t> ألف مشترك</a:t>
                      </a:r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270</a:t>
                      </a:r>
                      <a:r>
                        <a:rPr lang="ar-SA" b="1" dirty="0" smtClean="0"/>
                        <a:t> ألف مشترك</a:t>
                      </a:r>
                      <a:endParaRPr lang="ar-SA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3435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gradFill rotWithShape="1">
            <a:gsLst>
              <a:gs pos="0">
                <a:srgbClr val="471800"/>
              </a:gs>
              <a:gs pos="100000">
                <a:srgbClr val="993300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993300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ar-SA" sz="6600" b="1" dirty="0" smtClean="0">
                <a:solidFill>
                  <a:schemeClr val="bg1"/>
                </a:solidFill>
              </a:rPr>
              <a:t>الحلول المقترحة</a:t>
            </a:r>
            <a:endParaRPr lang="en-US" sz="6600" b="1" dirty="0">
              <a:solidFill>
                <a:schemeClr val="bg1"/>
              </a:solidFill>
            </a:endParaRP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0" y="6477000"/>
            <a:ext cx="9144000" cy="381000"/>
          </a:xfrm>
          <a:prstGeom prst="rect">
            <a:avLst/>
          </a:prstGeom>
          <a:solidFill>
            <a:srgbClr val="0070C0"/>
          </a:solidFill>
          <a:ln w="9525">
            <a:miter lim="800000"/>
            <a:headEnd/>
            <a:tailEnd/>
          </a:ln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bg1"/>
            </a:extrusionClr>
          </a:sp3d>
        </p:spPr>
        <p:txBody>
          <a:bodyPr wrap="none" anchor="ctr">
            <a:flatTx/>
          </a:bodyPr>
          <a:lstStyle/>
          <a:p>
            <a:pPr fontAlgn="base"/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48106" y="1340768"/>
            <a:ext cx="849694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b="1" dirty="0">
                <a:solidFill>
                  <a:srgbClr val="FF0000"/>
                </a:solidFill>
                <a:latin typeface="Times New Roman"/>
                <a:ea typeface="Times New Roman"/>
                <a:cs typeface="Simplified Arabic"/>
              </a:rPr>
              <a:t>أولاً: </a:t>
            </a:r>
            <a:r>
              <a:rPr lang="ar-SA" sz="2400" b="1" dirty="0">
                <a:solidFill>
                  <a:srgbClr val="FF0000"/>
                </a:solidFill>
                <a:latin typeface="Times New Roman"/>
                <a:ea typeface="Times New Roman"/>
                <a:cs typeface="Arabic Transparent"/>
              </a:rPr>
              <a:t>مشروع الربط مع الجانب المصري (الربط الثماني):</a:t>
            </a:r>
            <a:endParaRPr lang="en-US" sz="2400" dirty="0">
              <a:solidFill>
                <a:srgbClr val="FF0000"/>
              </a:solidFill>
              <a:latin typeface="Times New Roman"/>
              <a:ea typeface="Times New Roman"/>
            </a:endParaRPr>
          </a:p>
          <a:p>
            <a:pPr algn="justLow">
              <a:spcAft>
                <a:spcPts val="600"/>
              </a:spcAft>
              <a:tabLst>
                <a:tab pos="90170" algn="l"/>
              </a:tabLst>
            </a:pPr>
            <a:r>
              <a:rPr lang="ar-SA" sz="2400" b="1" dirty="0">
                <a:latin typeface="Times New Roman"/>
                <a:ea typeface="Times New Roman"/>
                <a:cs typeface="Simplified Arabic"/>
              </a:rPr>
              <a:t>لربط شبكة النقل في محافظات غزة بالشبكة المصرية جهد 220 ك.ف وتم إعداد الدراسة اللازمة والحصول على التمويل اللازم من البنك الإسلامي للتنمية ، وتعطل المشروع لأسباب سياسية، وهو يعتبر من أهم المشاريع الحيوية والاستراتيجية لقطاع الطاقة بتوفيره 600 ميجاواط للقطاع على ثلاثة مراحل.</a:t>
            </a:r>
            <a:endParaRPr lang="en-US" sz="2400" b="1" dirty="0">
              <a:latin typeface="Times New Roman"/>
              <a:ea typeface="Times New Roman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48106" y="3304141"/>
            <a:ext cx="849694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2296" indent="0" algn="just">
              <a:buNone/>
            </a:pPr>
            <a:r>
              <a:rPr lang="ar-SA" sz="2400" b="1" dirty="0">
                <a:solidFill>
                  <a:srgbClr val="FF0000"/>
                </a:solidFill>
                <a:latin typeface="Times New Roman"/>
                <a:ea typeface="Times New Roman"/>
                <a:cs typeface="Arabic Transparent"/>
              </a:rPr>
              <a:t>ثانياً: مشروع الربط مع الجانب الإسرائيلي على جهد 161 ك.ف</a:t>
            </a:r>
            <a:endParaRPr lang="ar-SA" sz="2400" b="1" dirty="0">
              <a:latin typeface="Arial" pitchFamily="34" charset="0"/>
              <a:ea typeface="Times New Roman"/>
              <a:cs typeface="Arial" pitchFamily="34" charset="0"/>
            </a:endParaRPr>
          </a:p>
          <a:p>
            <a:pPr marL="82296" indent="0" algn="just">
              <a:buNone/>
            </a:pPr>
            <a:r>
              <a:rPr lang="ar-SA" sz="2400" b="1" dirty="0">
                <a:latin typeface="Arial" pitchFamily="34" charset="0"/>
                <a:ea typeface="Times New Roman"/>
                <a:cs typeface="Arial" pitchFamily="34" charset="0"/>
              </a:rPr>
              <a:t>وذلك لزيادة كمية الكهرباء الموردة من الشركة الإسرائيلية </a:t>
            </a:r>
            <a:r>
              <a:rPr lang="ar-AE" sz="2400" b="1" dirty="0">
                <a:latin typeface="Arial" pitchFamily="34" charset="0"/>
                <a:ea typeface="Times New Roman"/>
                <a:cs typeface="Arial" pitchFamily="34" charset="0"/>
              </a:rPr>
              <a:t>بواقع </a:t>
            </a:r>
            <a:r>
              <a:rPr lang="en-US" sz="2400" b="1" dirty="0">
                <a:latin typeface="Arial" pitchFamily="34" charset="0"/>
                <a:ea typeface="Times New Roman"/>
                <a:cs typeface="Arial" pitchFamily="34" charset="0"/>
              </a:rPr>
              <a:t> 100</a:t>
            </a:r>
            <a:r>
              <a:rPr lang="ar-SA" sz="2400" b="1" dirty="0">
                <a:latin typeface="Arial" pitchFamily="34" charset="0"/>
                <a:ea typeface="Times New Roman"/>
                <a:cs typeface="Arial" pitchFamily="34" charset="0"/>
              </a:rPr>
              <a:t>ميجاواط </a:t>
            </a:r>
            <a:r>
              <a:rPr lang="ar-AE" sz="2400" b="1" dirty="0">
                <a:latin typeface="Arial" pitchFamily="34" charset="0"/>
                <a:ea typeface="Times New Roman"/>
                <a:cs typeface="Arial" pitchFamily="34" charset="0"/>
              </a:rPr>
              <a:t>إضافية</a:t>
            </a:r>
            <a:r>
              <a:rPr lang="ar-SA" sz="2400" b="1" dirty="0">
                <a:latin typeface="Arial" pitchFamily="34" charset="0"/>
                <a:ea typeface="Times New Roman"/>
                <a:cs typeface="Arial" pitchFamily="34" charset="0"/>
              </a:rPr>
              <a:t>، إلا أن المشروع لازال يراوح مكانه بسبب ال</a:t>
            </a:r>
            <a:r>
              <a:rPr lang="ar-AE" sz="2400" b="1" dirty="0">
                <a:latin typeface="Arial" pitchFamily="34" charset="0"/>
                <a:ea typeface="Times New Roman"/>
                <a:cs typeface="Arial" pitchFamily="34" charset="0"/>
              </a:rPr>
              <a:t>أوضاع السياسية، </a:t>
            </a:r>
            <a:r>
              <a:rPr lang="ar-SA" sz="2400" b="1" dirty="0">
                <a:latin typeface="Arial" pitchFamily="34" charset="0"/>
                <a:ea typeface="Times New Roman"/>
                <a:cs typeface="Arial" pitchFamily="34" charset="0"/>
              </a:rPr>
              <a:t>وكذلك عدم إعطاء الموافقات الرسمية اللازمة.</a:t>
            </a:r>
          </a:p>
        </p:txBody>
      </p:sp>
      <p:sp>
        <p:nvSpPr>
          <p:cNvPr id="5" name="Rectangle 4"/>
          <p:cNvSpPr/>
          <p:nvPr/>
        </p:nvSpPr>
        <p:spPr>
          <a:xfrm>
            <a:off x="323528" y="4873801"/>
            <a:ext cx="849694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b="1" dirty="0">
                <a:solidFill>
                  <a:srgbClr val="FF0000"/>
                </a:solidFill>
              </a:rPr>
              <a:t>ثالثاً: مشروع خط الغاز من مصر أو إسرائيل لتشغيل محطة التوليد بكفاءة </a:t>
            </a:r>
            <a:r>
              <a:rPr lang="ar-AE" sz="2400" b="1" dirty="0">
                <a:solidFill>
                  <a:srgbClr val="FF0000"/>
                </a:solidFill>
              </a:rPr>
              <a:t>أ</a:t>
            </a:r>
            <a:r>
              <a:rPr lang="ar-SA" sz="2400" b="1" dirty="0">
                <a:solidFill>
                  <a:srgbClr val="FF0000"/>
                </a:solidFill>
              </a:rPr>
              <a:t>كبر وتكاليف أقل</a:t>
            </a:r>
            <a:r>
              <a:rPr lang="ar-SA" sz="2400" b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ar-SA" sz="2400" b="1" dirty="0">
                <a:latin typeface="Times New Roman"/>
                <a:ea typeface="Times New Roman"/>
                <a:cs typeface="Simplified Arabic"/>
              </a:rPr>
              <a:t>يتم تعطيله حتى الآن بسبب </a:t>
            </a:r>
            <a:r>
              <a:rPr lang="ar-SA" sz="2400" b="1" dirty="0" smtClean="0">
                <a:latin typeface="Times New Roman"/>
                <a:ea typeface="Times New Roman"/>
                <a:cs typeface="Simplified Arabic"/>
              </a:rPr>
              <a:t>الحصار على </a:t>
            </a:r>
            <a:r>
              <a:rPr lang="ar-SA" sz="2400" b="1" dirty="0">
                <a:latin typeface="Times New Roman"/>
                <a:ea typeface="Times New Roman"/>
                <a:cs typeface="Simplified Arabic"/>
              </a:rPr>
              <a:t>قطاع غزة</a:t>
            </a:r>
            <a:r>
              <a:rPr lang="ar-SA" sz="2400" b="1" dirty="0">
                <a:latin typeface="Times New Roman"/>
                <a:ea typeface="Times New Roman"/>
                <a:cs typeface="Arabic Transparent"/>
              </a:rPr>
              <a:t>.</a:t>
            </a:r>
            <a:endParaRPr lang="en-US" sz="2400" b="1" dirty="0">
              <a:latin typeface="Times New Roman"/>
              <a:ea typeface="Times New Roman"/>
            </a:endParaRP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21161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gradFill rotWithShape="1">
            <a:gsLst>
              <a:gs pos="0">
                <a:srgbClr val="471800"/>
              </a:gs>
              <a:gs pos="100000">
                <a:srgbClr val="993300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993300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ar-SA" sz="6600" b="1" dirty="0" smtClean="0">
                <a:solidFill>
                  <a:schemeClr val="bg1"/>
                </a:solidFill>
              </a:rPr>
              <a:t>توصيات </a:t>
            </a:r>
            <a:endParaRPr lang="en-US" sz="6600" b="1" dirty="0">
              <a:solidFill>
                <a:schemeClr val="bg1"/>
              </a:solidFill>
            </a:endParaRP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0" y="6477000"/>
            <a:ext cx="9144000" cy="381000"/>
          </a:xfrm>
          <a:prstGeom prst="rect">
            <a:avLst/>
          </a:prstGeom>
          <a:solidFill>
            <a:srgbClr val="0070C0"/>
          </a:solidFill>
          <a:ln w="9525">
            <a:miter lim="800000"/>
            <a:headEnd/>
            <a:tailEnd/>
          </a:ln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bg1"/>
            </a:extrusionClr>
          </a:sp3d>
        </p:spPr>
        <p:txBody>
          <a:bodyPr wrap="none" anchor="ctr">
            <a:flatTx/>
          </a:bodyPr>
          <a:lstStyle/>
          <a:p>
            <a:pPr fontAlgn="base"/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1520" y="1268760"/>
            <a:ext cx="8705825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ar-SA" sz="2400" b="1" dirty="0" smtClean="0">
                <a:latin typeface="Times New Roman"/>
                <a:ea typeface="Times New Roman"/>
              </a:rPr>
              <a:t>ضرورة إعفاء كل مستلزمات الطاقة الشمسية من الضرائب و الجمارك , بهدف خفض تكاليف التركيب على المستهلك.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ar-SA" sz="2000" b="1" dirty="0" smtClean="0">
              <a:latin typeface="Times New Roman"/>
              <a:ea typeface="Times New Roman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ar-SA" sz="2400" b="1" dirty="0" smtClean="0">
                <a:latin typeface="Times New Roman"/>
                <a:ea typeface="Times New Roman"/>
              </a:rPr>
              <a:t>عند ترخيص العمارات السكنية و الأبراج يجب الإشتراط على بقاء ساحة السطح خالية لإتاحة المجال لتركيب الطاقة الشمسية.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ar-SA" sz="2000" b="1" dirty="0" smtClean="0">
              <a:latin typeface="Times New Roman"/>
              <a:ea typeface="Times New Roman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ar-SA" sz="2400" b="1" dirty="0" smtClean="0">
                <a:latin typeface="Times New Roman"/>
                <a:ea typeface="Times New Roman"/>
              </a:rPr>
              <a:t>ضرورة إلزام الممولين للمشاريع السكنية في قطاع غزة بالإعتماد على الطاقة الشمسية لتلك المشاريع.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ar-SA" sz="2000" b="1" dirty="0" smtClean="0">
              <a:latin typeface="Times New Roman"/>
              <a:ea typeface="Times New Roman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ar-SA" sz="2400" b="1" dirty="0" smtClean="0">
                <a:latin typeface="Times New Roman"/>
                <a:ea typeface="Times New Roman"/>
              </a:rPr>
              <a:t>ضرورة تقديم برامج ممولة من المانحين في مجال الطاقة الشمسية للمساهمة في خفض تكاليف التركيب وتشجيع المواطنين.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ar-SA" sz="2000" b="1" dirty="0" smtClean="0">
              <a:latin typeface="Times New Roman"/>
              <a:ea typeface="Times New Roman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ar-SA" sz="2400" b="1" dirty="0" smtClean="0">
                <a:latin typeface="Times New Roman"/>
                <a:ea typeface="Times New Roman"/>
              </a:rPr>
              <a:t>ضرورة إتاحة الفرصة للقطاع الخاص للإستثمار في الطاقة الشمسية من خلال تقديم إمتيازات وتسهيلات حكومية.</a:t>
            </a:r>
            <a:endParaRPr lang="en-US" sz="2400" b="1" dirty="0"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1443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gradFill rotWithShape="1">
            <a:gsLst>
              <a:gs pos="0">
                <a:srgbClr val="471800"/>
              </a:gs>
              <a:gs pos="100000">
                <a:srgbClr val="993300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993300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ar-SA" sz="6600" b="1" dirty="0" smtClean="0">
                <a:solidFill>
                  <a:schemeClr val="bg1"/>
                </a:solidFill>
              </a:rPr>
              <a:t>نموذج للطاقة الشمسية</a:t>
            </a:r>
            <a:endParaRPr lang="en-US" sz="6600" b="1" dirty="0">
              <a:solidFill>
                <a:schemeClr val="bg1"/>
              </a:solidFill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4" y="1251257"/>
            <a:ext cx="9133736" cy="55955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0452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18354</TotalTime>
  <Words>531</Words>
  <Application>Microsoft Office PowerPoint</Application>
  <PresentationFormat>On-screen Show (4:3)</PresentationFormat>
  <Paragraphs>55</Paragraphs>
  <Slides>10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Worksheet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DR.Maher AL-Tabbaa</dc:creator>
  <cp:lastModifiedBy>Dr. Maher T. AL-Tabbaa</cp:lastModifiedBy>
  <cp:revision>217</cp:revision>
  <dcterms:created xsi:type="dcterms:W3CDTF">2016-04-15T15:06:23Z</dcterms:created>
  <dcterms:modified xsi:type="dcterms:W3CDTF">2019-01-30T14:49:01Z</dcterms:modified>
</cp:coreProperties>
</file>