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1" r:id="rId5"/>
    <p:sldId id="263" r:id="rId6"/>
    <p:sldId id="264" r:id="rId7"/>
    <p:sldId id="265" r:id="rId8"/>
    <p:sldId id="266" r:id="rId9"/>
    <p:sldId id="268" r:id="rId10"/>
    <p:sldId id="269" r:id="rId11"/>
    <p:sldId id="270" r:id="rId12"/>
    <p:sldId id="271" r:id="rId13"/>
    <p:sldId id="272" r:id="rId14"/>
    <p:sldId id="274" r:id="rId15"/>
    <p:sldId id="273" r:id="rId1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22F1F663-5FC9-4B9C-9A4C-51BBB18FAFC0}" type="datetimeFigureOut">
              <a:rPr lang="ar-SA" smtClean="0"/>
              <a:pPr/>
              <a:t>5/24/1440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93AE1CB-0610-4958-85C7-3FFEAB4B59B1}"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2F1F663-5FC9-4B9C-9A4C-51BBB18FAFC0}" type="datetimeFigureOut">
              <a:rPr lang="ar-SA" smtClean="0"/>
              <a:pPr/>
              <a:t>5/24/1440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93AE1CB-0610-4958-85C7-3FFEAB4B59B1}"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2F1F663-5FC9-4B9C-9A4C-51BBB18FAFC0}" type="datetimeFigureOut">
              <a:rPr lang="ar-SA" smtClean="0"/>
              <a:pPr/>
              <a:t>5/24/1440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93AE1CB-0610-4958-85C7-3FFEAB4B59B1}"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2F1F663-5FC9-4B9C-9A4C-51BBB18FAFC0}" type="datetimeFigureOut">
              <a:rPr lang="ar-SA" smtClean="0"/>
              <a:pPr/>
              <a:t>5/24/1440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93AE1CB-0610-4958-85C7-3FFEAB4B59B1}"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2F1F663-5FC9-4B9C-9A4C-51BBB18FAFC0}" type="datetimeFigureOut">
              <a:rPr lang="ar-SA" smtClean="0"/>
              <a:pPr/>
              <a:t>5/24/1440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93AE1CB-0610-4958-85C7-3FFEAB4B59B1}"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22F1F663-5FC9-4B9C-9A4C-51BBB18FAFC0}" type="datetimeFigureOut">
              <a:rPr lang="ar-SA" smtClean="0"/>
              <a:pPr/>
              <a:t>5/24/1440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93AE1CB-0610-4958-85C7-3FFEAB4B59B1}"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22F1F663-5FC9-4B9C-9A4C-51BBB18FAFC0}" type="datetimeFigureOut">
              <a:rPr lang="ar-SA" smtClean="0"/>
              <a:pPr/>
              <a:t>5/24/1440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693AE1CB-0610-4958-85C7-3FFEAB4B59B1}"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22F1F663-5FC9-4B9C-9A4C-51BBB18FAFC0}" type="datetimeFigureOut">
              <a:rPr lang="ar-SA" smtClean="0"/>
              <a:pPr/>
              <a:t>5/24/1440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693AE1CB-0610-4958-85C7-3FFEAB4B59B1}"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2F1F663-5FC9-4B9C-9A4C-51BBB18FAFC0}" type="datetimeFigureOut">
              <a:rPr lang="ar-SA" smtClean="0"/>
              <a:pPr/>
              <a:t>5/24/1440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693AE1CB-0610-4958-85C7-3FFEAB4B59B1}"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2F1F663-5FC9-4B9C-9A4C-51BBB18FAFC0}" type="datetimeFigureOut">
              <a:rPr lang="ar-SA" smtClean="0"/>
              <a:pPr/>
              <a:t>5/24/1440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93AE1CB-0610-4958-85C7-3FFEAB4B59B1}"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2F1F663-5FC9-4B9C-9A4C-51BBB18FAFC0}" type="datetimeFigureOut">
              <a:rPr lang="ar-SA" smtClean="0"/>
              <a:pPr/>
              <a:t>5/24/1440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93AE1CB-0610-4958-85C7-3FFEAB4B59B1}"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2F1F663-5FC9-4B9C-9A4C-51BBB18FAFC0}" type="datetimeFigureOut">
              <a:rPr lang="ar-SA" smtClean="0"/>
              <a:pPr/>
              <a:t>5/24/1440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93AE1CB-0610-4958-85C7-3FFEAB4B59B1}"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witter.com/intent/tweet?url=http://ow.ly/yhlU30dX13Z&amp;text=%D8%A5%D9%86%20%D8%AA%D8%AC%D8%B1%D9%8A%D8%AF%20%D9%82%D8%B6%D8%A7%D9%8A%D8%A7%20%D8%A7%D9%84%D9%85%D9%8A%D8%A7%D9%87%20%D9%85%D9%86%20%D8%A8%D9%8F%D8%B9%D8%AF%D9%87%D8%A7%20%D8%A7%D9%84%D8%B3%D9%8A%D8%A7%D8%B3%D9%8A%20%D9%8A%D8%B9%D9%88%D9%82%20%D8%A7%D9%84%D8%B3%D8%B9%D9%8A%20%D8%A7%D9%84%D9%81%D9%84%D8%B3%D8%B7%D9%8A%D9%86%D9%8A%20%D9%85%D9%86%20%D8%A3%D8%AC%D9%84%20%D8%A7%D9%84%D8%AD%D9%82%20%D9%81%D9%8A%20%D8%AA%D9%82%D8%B1%D9%8A%D8%B1%20%D8%A7%D9%84%D9%85%D8%B5%D9%8A%D8%B1&amp;via=AlShabaka&amp;related=AlShabaka"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jpost.com/Israel-News/Politics-And-Diplomacy/Israel-PA-agree-on-water-deal-499575"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al-shabaka.org/briefs/%d8%a5%d8%ae%d9%81%d8%a7%d9%82-%d9%85%d8%b3%d8%aa%d9%85%d8%b1-%d8%b3%d9%8a%d8%a7%d8%b3%d8%a7%d8%aa-%d8%a7%d9%84%d8%a8%d9%86%d9%83-%d8%a7%d9%84%d8%af%d9%88%d9%84%d9%8a-%d9%84%d9%84%d8%a3%d8%b1%d8%a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mekorot.co.il/eng/newsite/Pages/default.aspx" TargetMode="External"/><Relationship Id="rId2" Type="http://schemas.openxmlformats.org/officeDocument/2006/relationships/hyperlink" Target="https://al-shabaka.org/briefs/%d8%a7%d9%84%d9%85%d9%82%d8%a7%d8%b1%d8%a8%d8%a9-%d8%a7%d9%84%d9%84%d8%a7%d8%b3%d9%8a%d8%a7%d8%b3%d9%8a%d8%a9-%d9%84%d8%a3%d8%b2%d9%85%d8%a9-%d8%a7%d9%84%d9%85%d9%8a%d8%a7%d9%87-%d9%81%d9%8a-%d9%81/" TargetMode="External"/><Relationship Id="rId1" Type="http://schemas.openxmlformats.org/officeDocument/2006/relationships/slideLayout" Target="../slideLayouts/slideLayout2.xml"/><Relationship Id="rId5" Type="http://schemas.openxmlformats.org/officeDocument/2006/relationships/hyperlink" Target="http://www.pwa.ps/userfiles/file/%D8%AA%D9%82%D8%A7%D8%B1%D9%8A%D8%B1/%D8%AA%D8%B5%D9%86%D9%8A%D9%81%201/WR%20STATUS%20Report-final%20draft%202014-04-01.pdf" TargetMode="External"/><Relationship Id="rId4" Type="http://schemas.openxmlformats.org/officeDocument/2006/relationships/hyperlink" Target="http://www.alhaq.org/publications/Water-For-One-People-Only.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worldbank.org/en/news/feature/2016/11/22/water-situation-alarming-in-gaza" TargetMode="External"/><Relationship Id="rId2" Type="http://schemas.openxmlformats.org/officeDocument/2006/relationships/hyperlink" Target="https://www.amnesty.org/en/latest/news/2017/06/gaza-looming-humanitarian-catastrophe-highlights-need-to-lift-israels-10-year-illegal-blockade/" TargetMode="External"/><Relationship Id="rId1" Type="http://schemas.openxmlformats.org/officeDocument/2006/relationships/slideLayout" Target="../slideLayouts/slideLayout2.xml"/><Relationship Id="rId4" Type="http://schemas.openxmlformats.org/officeDocument/2006/relationships/hyperlink" Target="https://water.fanack.com/specials/gaza-water-crisis/why-water-crisis-in-gaza/"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ufmsecretariat.org/wp-content/uploads/2011/07/Gaza-Desalination-Project-Fact-Sheet-14-May-2012.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ochaopt.org/content/largest-seawater-desalination-plant-opened-gaz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857232"/>
            <a:ext cx="7772400" cy="3500462"/>
          </a:xfrm>
        </p:spPr>
        <p:txBody>
          <a:bodyPr>
            <a:normAutofit/>
          </a:bodyPr>
          <a:lstStyle/>
          <a:p>
            <a:r>
              <a:rPr lang="ar-SA" b="1" dirty="0">
                <a:solidFill>
                  <a:srgbClr val="FF0000"/>
                </a:solidFill>
              </a:rPr>
              <a:t>رؤية  حول صراع الموارد</a:t>
            </a:r>
            <a:r>
              <a:rPr lang="en-US" dirty="0">
                <a:solidFill>
                  <a:srgbClr val="FF0000"/>
                </a:solidFill>
              </a:rPr>
              <a:t/>
            </a:r>
            <a:br>
              <a:rPr lang="en-US" dirty="0">
                <a:solidFill>
                  <a:srgbClr val="FF0000"/>
                </a:solidFill>
              </a:rPr>
            </a:br>
            <a:r>
              <a:rPr lang="ar-SA" b="1" dirty="0">
                <a:solidFill>
                  <a:srgbClr val="FF0000"/>
                </a:solidFill>
              </a:rPr>
              <a:t>مجموعة الهيدرولوجيين الفلسطينيين لتطوير مصادر المياه والبيئة</a:t>
            </a:r>
            <a:r>
              <a:rPr lang="en-US" dirty="0">
                <a:solidFill>
                  <a:srgbClr val="FF0000"/>
                </a:solidFill>
              </a:rPr>
              <a:t/>
            </a:r>
            <a:br>
              <a:rPr lang="en-US" dirty="0">
                <a:solidFill>
                  <a:srgbClr val="FF0000"/>
                </a:solidFill>
              </a:rPr>
            </a:br>
            <a:endParaRPr lang="ar-SA"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ar-SA" dirty="0">
                <a:hlinkClick r:id="rId2"/>
              </a:rPr>
              <a:t>إن تجريد قضايا المياه من بُعدها السياسي يعوق السعي الفلسطيني من أجل الحق في تقرير </a:t>
            </a:r>
            <a:r>
              <a:rPr lang="ar-SA" dirty="0" err="1">
                <a:hlinkClick r:id="rId2"/>
              </a:rPr>
              <a:t>المصيروإحداث</a:t>
            </a:r>
            <a:r>
              <a:rPr lang="ar-SA" dirty="0">
                <a:hlinkClick r:id="rId2"/>
              </a:rPr>
              <a:t> تنميه </a:t>
            </a:r>
            <a:r>
              <a:rPr lang="ar-SA" dirty="0" err="1">
                <a:hlinkClick r:id="rId2"/>
              </a:rPr>
              <a:t>حقيقيه</a:t>
            </a:r>
            <a:r>
              <a:rPr lang="ar-SA" dirty="0">
                <a:hlinkClick r:id="rId2"/>
              </a:rPr>
              <a:t> للشعب الفلسطيني </a:t>
            </a:r>
            <a:r>
              <a:rPr lang="en-US" dirty="0"/>
              <a:t/>
            </a:r>
            <a:br>
              <a:rPr lang="en-US" dirty="0"/>
            </a:br>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939916"/>
          </a:xfrm>
        </p:spPr>
        <p:txBody>
          <a:bodyPr>
            <a:normAutofit fontScale="90000"/>
          </a:bodyPr>
          <a:lstStyle/>
          <a:p>
            <a:r>
              <a:rPr lang="ar-SA" b="1" dirty="0"/>
              <a:t>النضال من أجل سيطرة فلسطينية على المياه: سُبل المضي قدمًا</a:t>
            </a:r>
            <a:r>
              <a:rPr lang="en-US" b="1" dirty="0"/>
              <a:t/>
            </a:r>
            <a:br>
              <a:rPr lang="en-US" b="1" dirty="0"/>
            </a:br>
            <a:endParaRPr lang="ar-SA" dirty="0"/>
          </a:p>
        </p:txBody>
      </p:sp>
      <p:sp>
        <p:nvSpPr>
          <p:cNvPr id="3" name="عنصر نائب للمحتوى 2"/>
          <p:cNvSpPr>
            <a:spLocks noGrp="1"/>
          </p:cNvSpPr>
          <p:nvPr>
            <p:ph idx="1"/>
          </p:nvPr>
        </p:nvSpPr>
        <p:spPr/>
        <p:txBody>
          <a:bodyPr>
            <a:normAutofit fontScale="77500" lnSpcReduction="20000"/>
          </a:bodyPr>
          <a:lstStyle/>
          <a:p>
            <a:r>
              <a:rPr lang="ar-SA" dirty="0"/>
              <a:t>الوضع المائي قد يبدو قاتمًا بالنسبة للفلسطينيين في الضفة الغربية وقطاع غزة، ولكن  هناك عدد من الاستراتيجيات التي يمكن أن ينتهجها الفلسطينيون وحلفاؤهم - ويمكنهم تطويرها أكثر - لإجلاء الطابع السياسي لانعدام المساواة في المياه في الأرض الفلسطينية المحتلة، وإظهار حقيقة الأزمة بأنها من صنع الإنسان وليس الطبيعة، والدفع باتجاه حلول عادلة لها.</a:t>
            </a:r>
            <a:endParaRPr lang="en-US" dirty="0"/>
          </a:p>
          <a:p>
            <a:pPr lvl="0"/>
            <a:r>
              <a:rPr lang="ar-SA" dirty="0"/>
              <a:t>تنفيذ حملات وبرامج توعيه  لتعزيز الوعي بسياسات المياه والمطالبة بمساءلة المانحين لضمان الوفاء بحقوق الفلسطينيين المائية في جدول الأعمال الفلسطيني، وهذا يكون من خلال التصدي للاحتلال الإسرائيلي وانتهاكه للحقوق المائية الفلسطينية .</a:t>
            </a:r>
            <a:endParaRPr lang="en-US" dirty="0"/>
          </a:p>
          <a:p>
            <a:pPr lvl="0"/>
            <a:r>
              <a:rPr lang="ar-SA" dirty="0"/>
              <a:t>مطالبة مشاريع تطوير قطاع المياه الممولة من المانحين بأن تتبع خطة طوارئ إقليمية وشاملة في الأرض الفلسطينية المحتلة. وينبغي لهذه المشاريع أن تضمن تنفيذ برامج التنمية - وليس برامج المساعدات الإنسانية - على نحو تشاركي وشفاف بحيث تصبح حقوق المياه أولوية قصوى.</a:t>
            </a:r>
            <a:endParaRPr lang="en-US" dirty="0"/>
          </a:p>
          <a:p>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normAutofit fontScale="70000" lnSpcReduction="20000"/>
          </a:bodyPr>
          <a:lstStyle/>
          <a:p>
            <a:pPr lvl="0"/>
            <a:r>
              <a:rPr lang="ar-SA" dirty="0"/>
              <a:t>تعزيز المؤسسات البحثية والجامعات الفلسطينية كمراكز للمعرفة في سياسات الموارد الطبيعية وإدارتها، حيث يتم إنتاج التكنولوجيات الملائمة والبحوث التطبيقية لتعكس الأوجه السياسية والاجتماعية والاقتصادية والثقافية لإدارة الموارد الطبيعية في ظل الاحتلال، وتطوير نخبة فنية قوية من خبراء المياه والمهندسين الفلسطينيين لدعم جهود التعبئة المحلية والمجتمعية.</a:t>
            </a:r>
            <a:endParaRPr lang="en-US" dirty="0"/>
          </a:p>
          <a:p>
            <a:pPr lvl="0"/>
            <a:r>
              <a:rPr lang="ar-SA" dirty="0"/>
              <a:t>المطالبة بمزيد من الشفافية من مؤسسات السلطة الفلسطينية لضمان أنها تحمي حق الشعب الفلسطيني في الموارد الطبيعية بالانضمام إلى الحملات المحلية والدولية المدافعة عن الحقوق المائية ومؤازرتها، وتوفير منصة مسموعة لمنظمات المجتمع المدني للتعبير وطنيًا ودوليًا عن الظلم الذي يتعرض له الفلسطينيون في مجال المياه.</a:t>
            </a:r>
            <a:endParaRPr lang="en-US" dirty="0"/>
          </a:p>
          <a:p>
            <a:pPr lvl="0"/>
            <a:r>
              <a:rPr lang="ar-SA" dirty="0"/>
              <a:t>بناء تحالفات مع الحركات الدولية والعابرة للحدود الوطنية لمواصلة فضح الانتهاكات الإسرائيلية للحقوق المائية، وإطلاق حملة عالمية للعمل مع المجتمعات الأصلية الناشطة في معارضة السياسات </a:t>
            </a:r>
            <a:r>
              <a:rPr lang="ar-SA" dirty="0" err="1"/>
              <a:t>الاسرائيليه</a:t>
            </a:r>
            <a:r>
              <a:rPr lang="ar-SA" dirty="0"/>
              <a:t>  والدول المنخرطة فيها.</a:t>
            </a:r>
            <a:endParaRPr lang="en-US" dirty="0"/>
          </a:p>
          <a:p>
            <a:r>
              <a:rPr lang="ar-SA" dirty="0"/>
              <a:t> </a:t>
            </a:r>
            <a:endParaRPr lang="en-US" dirty="0"/>
          </a:p>
          <a:p>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797436"/>
          </a:xfrm>
        </p:spPr>
        <p:txBody>
          <a:bodyPr>
            <a:normAutofit fontScale="90000"/>
          </a:bodyPr>
          <a:lstStyle/>
          <a:p>
            <a:r>
              <a:rPr lang="ar-SA" dirty="0">
                <a:solidFill>
                  <a:srgbClr val="FF0000"/>
                </a:solidFill>
              </a:rPr>
              <a:t>في </a:t>
            </a:r>
            <a:r>
              <a:rPr lang="ar-SA" dirty="0" smtClean="0">
                <a:solidFill>
                  <a:srgbClr val="FF0000"/>
                </a:solidFill>
              </a:rPr>
              <a:t>الختام</a:t>
            </a:r>
            <a:br>
              <a:rPr lang="ar-SA" dirty="0" smtClean="0">
                <a:solidFill>
                  <a:srgbClr val="FF0000"/>
                </a:solidFill>
              </a:rPr>
            </a:br>
            <a:r>
              <a:rPr lang="ar-SA" dirty="0" smtClean="0">
                <a:solidFill>
                  <a:srgbClr val="FF0000"/>
                </a:solidFill>
              </a:rPr>
              <a:t> </a:t>
            </a:r>
            <a:r>
              <a:rPr lang="ar-SA" dirty="0">
                <a:solidFill>
                  <a:srgbClr val="FF0000"/>
                </a:solidFill>
              </a:rPr>
              <a:t>إن من الأهمية بمكان  أن نعيد تعريف الصراع على الوصول إلى الموارد الطبيعية والتحكم بها، وأن نعيد </a:t>
            </a:r>
            <a:r>
              <a:rPr lang="ar-SA" dirty="0" err="1">
                <a:solidFill>
                  <a:srgbClr val="FF0000"/>
                </a:solidFill>
              </a:rPr>
              <a:t>تأطيره</a:t>
            </a:r>
            <a:r>
              <a:rPr lang="ar-SA" dirty="0">
                <a:solidFill>
                  <a:srgbClr val="FF0000"/>
                </a:solidFill>
              </a:rPr>
              <a:t> ليكون جزءًا من النضال الفلسطيني من أجل الحرية وتقرير المصير</a:t>
            </a:r>
            <a:r>
              <a:rPr lang="ar-SA" dirty="0" smtClean="0">
                <a:solidFill>
                  <a:srgbClr val="FF0000"/>
                </a:solidFill>
              </a:rPr>
              <a:t>.</a:t>
            </a:r>
            <a:br>
              <a:rPr lang="ar-SA" dirty="0" smtClean="0">
                <a:solidFill>
                  <a:srgbClr val="FF0000"/>
                </a:solidFill>
              </a:rPr>
            </a:br>
            <a:r>
              <a:rPr lang="ar-SA" dirty="0" smtClean="0">
                <a:solidFill>
                  <a:srgbClr val="FF0000"/>
                </a:solidFill>
              </a:rPr>
              <a:t>وعليه ما المطلوب عمله</a:t>
            </a:r>
            <a:br>
              <a:rPr lang="ar-SA" dirty="0" smtClean="0">
                <a:solidFill>
                  <a:srgbClr val="FF0000"/>
                </a:solidFill>
              </a:rPr>
            </a:br>
            <a:r>
              <a:rPr lang="en-US" dirty="0">
                <a:solidFill>
                  <a:srgbClr val="FF0000"/>
                </a:solidFill>
              </a:rPr>
              <a:t/>
            </a:r>
            <a:br>
              <a:rPr lang="en-US" dirty="0">
                <a:solidFill>
                  <a:srgbClr val="FF0000"/>
                </a:solidFill>
              </a:rPr>
            </a:br>
            <a:r>
              <a:rPr lang="en-US" dirty="0">
                <a:solidFill>
                  <a:srgbClr val="FF0000"/>
                </a:solidFill>
              </a:rPr>
              <a:t> </a:t>
            </a:r>
          </a:p>
        </p:txBody>
      </p:sp>
      <p:sp>
        <p:nvSpPr>
          <p:cNvPr id="5" name="سهم إلى اليمين 4"/>
          <p:cNvSpPr/>
          <p:nvPr/>
        </p:nvSpPr>
        <p:spPr>
          <a:xfrm>
            <a:off x="4357686" y="450057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6" name="سهم إلى اليسار 5"/>
          <p:cNvSpPr/>
          <p:nvPr/>
        </p:nvSpPr>
        <p:spPr>
          <a:xfrm>
            <a:off x="3929058" y="4929198"/>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rgbClr val="FF0000"/>
                </a:solidFill>
              </a:rPr>
              <a:t>كيف نؤثر </a:t>
            </a:r>
            <a:r>
              <a:rPr lang="ar-SA" b="1" dirty="0" err="1" smtClean="0">
                <a:solidFill>
                  <a:srgbClr val="FF0000"/>
                </a:solidFill>
              </a:rPr>
              <a:t>بالسيااسات</a:t>
            </a:r>
            <a:endParaRPr lang="ar-SA" dirty="0"/>
          </a:p>
        </p:txBody>
      </p:sp>
      <p:sp>
        <p:nvSpPr>
          <p:cNvPr id="3" name="عنصر نائب للمحتوى 2"/>
          <p:cNvSpPr>
            <a:spLocks noGrp="1"/>
          </p:cNvSpPr>
          <p:nvPr>
            <p:ph idx="1"/>
          </p:nvPr>
        </p:nvSpPr>
        <p:spPr/>
        <p:txBody>
          <a:bodyPr/>
          <a:lstStyle/>
          <a:p>
            <a:r>
              <a:rPr lang="ar-SA" b="1" dirty="0" smtClean="0">
                <a:solidFill>
                  <a:srgbClr val="FF0000"/>
                </a:solidFill>
              </a:rPr>
              <a:t>على المستوى </a:t>
            </a:r>
            <a:r>
              <a:rPr lang="ar-SA" b="1" dirty="0" err="1" smtClean="0">
                <a:solidFill>
                  <a:srgbClr val="FF0000"/>
                </a:solidFill>
              </a:rPr>
              <a:t>الوطنى</a:t>
            </a:r>
            <a:endParaRPr lang="ar-SA" b="1" dirty="0" smtClean="0">
              <a:solidFill>
                <a:srgbClr val="FF0000"/>
              </a:solidFill>
            </a:endParaRPr>
          </a:p>
          <a:p>
            <a:r>
              <a:rPr lang="ar-SA" b="1" dirty="0" smtClean="0">
                <a:solidFill>
                  <a:srgbClr val="FF0000"/>
                </a:solidFill>
              </a:rPr>
              <a:t>على المستوى الدولي</a:t>
            </a:r>
          </a:p>
          <a:p>
            <a:r>
              <a:rPr lang="ar-SA" b="1" dirty="0" smtClean="0">
                <a:solidFill>
                  <a:srgbClr val="FF0000"/>
                </a:solidFill>
              </a:rPr>
              <a:t>على مستوى مجموعات العمل</a:t>
            </a:r>
          </a:p>
          <a:p>
            <a:endParaRPr lang="ar-SA" b="1" smtClean="0"/>
          </a:p>
          <a:p>
            <a:endParaRPr lang="ar-SA"/>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ar-SA"/>
          </a:p>
        </p:txBody>
      </p:sp>
      <p:sp>
        <p:nvSpPr>
          <p:cNvPr id="3" name="عنوان فرعي 2"/>
          <p:cNvSpPr>
            <a:spLocks noGrp="1"/>
          </p:cNvSpPr>
          <p:nvPr>
            <p:ph type="subTitle" idx="1"/>
          </p:nvPr>
        </p:nvSpPr>
        <p:spPr/>
        <p:txBody>
          <a:bodyPr/>
          <a:lstStyle/>
          <a:p>
            <a:endParaRPr lang="ar-SA"/>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85776"/>
            <a:ext cx="8229600" cy="1703414"/>
          </a:xfrm>
        </p:spPr>
        <p:txBody>
          <a:bodyPr>
            <a:normAutofit/>
          </a:bodyPr>
          <a:lstStyle/>
          <a:p>
            <a:r>
              <a:rPr lang="ar-SA" b="1" dirty="0">
                <a:solidFill>
                  <a:srgbClr val="FF0000"/>
                </a:solidFill>
              </a:rPr>
              <a:t>لمحة عامة</a:t>
            </a:r>
            <a:r>
              <a:rPr lang="en-US" b="1" dirty="0">
                <a:solidFill>
                  <a:srgbClr val="FF0000"/>
                </a:solidFill>
              </a:rPr>
              <a:t/>
            </a:r>
            <a:br>
              <a:rPr lang="en-US" b="1" dirty="0">
                <a:solidFill>
                  <a:srgbClr val="FF0000"/>
                </a:solidFill>
              </a:rPr>
            </a:br>
            <a:endParaRPr lang="ar-SA" dirty="0">
              <a:solidFill>
                <a:srgbClr val="FF0000"/>
              </a:solidFill>
            </a:endParaRPr>
          </a:p>
        </p:txBody>
      </p:sp>
      <p:sp>
        <p:nvSpPr>
          <p:cNvPr id="3" name="عنصر نائب للمحتوى 2"/>
          <p:cNvSpPr>
            <a:spLocks noGrp="1"/>
          </p:cNvSpPr>
          <p:nvPr>
            <p:ph idx="1"/>
          </p:nvPr>
        </p:nvSpPr>
        <p:spPr>
          <a:xfrm>
            <a:off x="457200" y="857232"/>
            <a:ext cx="8229600" cy="5268931"/>
          </a:xfrm>
        </p:spPr>
        <p:txBody>
          <a:bodyPr>
            <a:normAutofit fontScale="85000" lnSpcReduction="10000"/>
          </a:bodyPr>
          <a:lstStyle/>
          <a:p>
            <a:r>
              <a:rPr lang="ar-SA" b="1" dirty="0"/>
              <a:t>تواجه فلسطين أزمة مياه من صنع الإنسان. ومع ذلك، يصور المسئولون الحكوميون والمجتمع الدولي والوكالات المانحة وحتى الأدبيات الأكاديمية، نقصَ الموارد المائية في فلسطين كنتيجة للظروف المناخية السائدة في المنطقة. وما لا تتطرق إليه هذه الروايات هو أن شُحَّ المياه في فلسطين مُركَّبٌ اجتماعي وسياسي يحجب الأبصار عن رؤية المساعي الإسرائيلية لترسيخ هيمنتها على الموارد…</a:t>
            </a:r>
            <a:endParaRPr lang="en-US" b="1" dirty="0"/>
          </a:p>
          <a:p>
            <a:r>
              <a:rPr lang="ar-SA" b="1" dirty="0"/>
              <a:t>وقد  أعلنت إسرائيل والسلطة الفلسطينية في وقت سابق صفقةً جديدة تبيع إسرائيلُ بموجبها للفلسطينيين </a:t>
            </a:r>
            <a:r>
              <a:rPr lang="en-US" b="1" dirty="0">
                <a:hlinkClick r:id="rId2"/>
              </a:rPr>
              <a:t>33</a:t>
            </a:r>
            <a:r>
              <a:rPr lang="ar-SA" b="1" dirty="0">
                <a:hlinkClick r:id="rId2"/>
              </a:rPr>
              <a:t> مليون متر مكعب</a:t>
            </a:r>
            <a:r>
              <a:rPr lang="ar-SA" b="1" dirty="0"/>
              <a:t> من مياه البحر الأحمر المحلاة سنويًا، منها </a:t>
            </a:r>
            <a:r>
              <a:rPr lang="en-US" b="1" dirty="0"/>
              <a:t>10</a:t>
            </a:r>
            <a:r>
              <a:rPr lang="ar-SA" b="1" dirty="0"/>
              <a:t> مليون متر مكعب إلى قطاع غزة والباقي للضفة الغربية.</a:t>
            </a:r>
            <a:endParaRPr lang="en-US" dirty="0"/>
          </a:p>
          <a:p>
            <a:r>
              <a:rPr lang="ar-SA" b="1" dirty="0"/>
              <a:t>تُخفي هذه الصفقة في طياتها أن فلسطين تمر بأزمة مائية من صنع الإنسان وليس من صنع الطبيعة، مما يؤدي إلى إجحاف شديد بحق الفلسطينيين في المياه.</a:t>
            </a:r>
            <a:endParaRPr lang="en-US" dirty="0"/>
          </a:p>
          <a:p>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hlinkClick r:id="rId2"/>
              </a:rPr>
              <a:t/>
            </a:r>
            <a:br>
              <a:rPr lang="ar-SA" b="1" dirty="0">
                <a:hlinkClick r:id="rId2"/>
              </a:rPr>
            </a:br>
            <a:r>
              <a:rPr lang="ar-SA" b="1" dirty="0">
                <a:hlinkClick r:id="rId2"/>
              </a:rPr>
              <a:t>إخفاق </a:t>
            </a:r>
            <a:r>
              <a:rPr lang="ar-SA" b="1" dirty="0" err="1" smtClean="0">
                <a:hlinkClick r:id="rId2"/>
              </a:rPr>
              <a:t>مستمرفي</a:t>
            </a:r>
            <a:r>
              <a:rPr lang="ar-SA" b="1" dirty="0" smtClean="0">
                <a:hlinkClick r:id="rId2"/>
              </a:rPr>
              <a:t> المشاريع </a:t>
            </a:r>
            <a:r>
              <a:rPr lang="ar-SA" b="1" dirty="0" err="1" smtClean="0">
                <a:hlinkClick r:id="rId2"/>
              </a:rPr>
              <a:t>المائيه</a:t>
            </a:r>
            <a:r>
              <a:rPr lang="ar-SA" b="1" dirty="0" smtClean="0">
                <a:hlinkClick r:id="rId2"/>
              </a:rPr>
              <a:t> للأراضي </a:t>
            </a:r>
            <a:r>
              <a:rPr lang="ar-SA" b="1" dirty="0">
                <a:hlinkClick r:id="rId2"/>
              </a:rPr>
              <a:t>الفلسطينية المحتلة</a:t>
            </a:r>
            <a:r>
              <a:rPr lang="en-US" dirty="0"/>
              <a:t/>
            </a:r>
            <a:br>
              <a:rPr lang="en-US" dirty="0"/>
            </a:br>
            <a:endParaRPr lang="ar-SA" dirty="0"/>
          </a:p>
        </p:txBody>
      </p:sp>
      <p:sp>
        <p:nvSpPr>
          <p:cNvPr id="3" name="عنصر نائب للمحتوى 2"/>
          <p:cNvSpPr>
            <a:spLocks noGrp="1"/>
          </p:cNvSpPr>
          <p:nvPr>
            <p:ph idx="1"/>
          </p:nvPr>
        </p:nvSpPr>
        <p:spPr/>
        <p:txBody>
          <a:bodyPr>
            <a:normAutofit fontScale="77500" lnSpcReduction="20000"/>
          </a:bodyPr>
          <a:lstStyle/>
          <a:p>
            <a:r>
              <a:rPr lang="ar-SA" b="1" dirty="0"/>
              <a:t>دأبت إسرائيل طوال عقود على اقتراح حلولٍ تكنولوجية لمعالجة هذا الشح، كمحطات </a:t>
            </a:r>
            <a:r>
              <a:rPr lang="ar-SA" b="1" dirty="0" err="1"/>
              <a:t>التحلية</a:t>
            </a:r>
            <a:r>
              <a:rPr lang="ar-SA" b="1" dirty="0"/>
              <a:t> ومعالجة مياه الصرف وإعادة استخدامها. ولعب المانحون الدوليون دورًا رئيسيًا في تعزيز النهج </a:t>
            </a:r>
            <a:r>
              <a:rPr lang="ar-SA" b="1" dirty="0" smtClean="0"/>
              <a:t>الإسرائيلي بعيداً عن النهج الحقوقي . </a:t>
            </a:r>
            <a:r>
              <a:rPr lang="ar-SA" b="1" dirty="0"/>
              <a:t>ترتبط هذه الحلول بالاعتقاد بأن العلم والتكنولوجيا والبنية التحتية سوف تضمن بألا تعود المياه مصدرًا للنزاعات والصراعات والحروب. غير أن هذه الحلول التكنولوجية تتجاهل العناصر الاجتماعية والسياسية والثقافية للمياه.</a:t>
            </a:r>
            <a:endParaRPr lang="en-US" dirty="0"/>
          </a:p>
          <a:p>
            <a:r>
              <a:rPr lang="ar-SA" b="1" dirty="0"/>
              <a:t>هذا لا يعني أن التقدم التكنولوجي في مجال المياه ليس ضروريًا لتنمية المجتمعات. فتسخير مصادر مائية إضافية ضروري لاستيعاب أعداد السكان المتزايدة، ولا </a:t>
            </a:r>
            <a:r>
              <a:rPr lang="ar-SA" b="1" dirty="0" err="1"/>
              <a:t>سيما</a:t>
            </a:r>
            <a:r>
              <a:rPr lang="ar-SA" b="1" dirty="0"/>
              <a:t> في مواجهة آثار التغير المناخي. غير أن هذه التقنيات في حالة إسرائيل وفلسطين تنطوي على دوافع واستخدامات سياسية. فلا بد أن نسأل: كيف تستفيد إسرائيل من هذا التقدم التكنولوجي بينما تحافظ على سيطرتها الجبرية على مياه الضفة الغربية، فضلا على مسؤوليتها عن أزمة المياه في قطاع غزة؟ هل يمكن للفلسطينيين الاعتماد على قدرة التكنولوجيا في زيادة وفرة المياه في سياق الاحتلال؟</a:t>
            </a:r>
            <a:endParaRPr lang="en-US" dirty="0"/>
          </a:p>
          <a:p>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439850"/>
          </a:xfrm>
        </p:spPr>
        <p:txBody>
          <a:bodyPr>
            <a:normAutofit/>
          </a:bodyPr>
          <a:lstStyle/>
          <a:p>
            <a:r>
              <a:rPr lang="ar-SA" sz="3200" b="1" dirty="0"/>
              <a:t>فرض الهيمنة الإسرائيلية على المياه</a:t>
            </a:r>
            <a:r>
              <a:rPr lang="en-US" sz="3200" dirty="0"/>
              <a:t/>
            </a:r>
            <a:br>
              <a:rPr lang="en-US" sz="3200" dirty="0"/>
            </a:br>
            <a:endParaRPr lang="ar-SA" sz="3200" dirty="0"/>
          </a:p>
        </p:txBody>
      </p:sp>
      <p:sp>
        <p:nvSpPr>
          <p:cNvPr id="3" name="عنصر نائب للمحتوى 2"/>
          <p:cNvSpPr>
            <a:spLocks noGrp="1"/>
          </p:cNvSpPr>
          <p:nvPr>
            <p:ph idx="1"/>
          </p:nvPr>
        </p:nvSpPr>
        <p:spPr/>
        <p:txBody>
          <a:bodyPr>
            <a:normAutofit fontScale="85000" lnSpcReduction="20000"/>
          </a:bodyPr>
          <a:lstStyle/>
          <a:p>
            <a:r>
              <a:rPr lang="ar-SA" b="1" dirty="0"/>
              <a:t>عندما احتلت إسرائيل الضفة الغربية وقطاع غزة ومرتفعات الجولان في 1967، أضحت جميع منابع نهر الأردن، بالإضافة إلى المياه الجوفية في الضفة الغربية وقطاع غزه  تحت سيطرتها. </a:t>
            </a:r>
            <a:r>
              <a:rPr lang="ar-SA" b="1" baseline="30000" dirty="0">
                <a:hlinkClick r:id="rId2" tooltip="لم تبدأ إسرائيل بمصادرة مياه نهر الأردن والمياه الجوفية في الضفة الغربية في 1967، بل إنها أنشأت في الخمسينيات، مثلًا، الناقل الوطني للمياه الذي حوَّل 350 مليون متر مكعب من المياه سنويًا من نهر الأردن إلى مدنها الساحلية ومنطقة النقب. فضلًا على أن إسرائيل د"/>
              </a:rPr>
              <a:t>1</a:t>
            </a:r>
            <a:r>
              <a:rPr lang="ar-SA" b="1" dirty="0"/>
              <a:t> وفي 1982، نقل الجيش الإسرائيلي سيطرته على موارد المياه في الضفة الغربية وقطاع غزه  </a:t>
            </a:r>
            <a:r>
              <a:rPr lang="ar-SA" b="1" dirty="0">
                <a:hlinkClick r:id="rId3"/>
              </a:rPr>
              <a:t>لشركة </a:t>
            </a:r>
            <a:r>
              <a:rPr lang="ar-SA" b="1" dirty="0" err="1">
                <a:hlinkClick r:id="rId3"/>
              </a:rPr>
              <a:t>مكوروت</a:t>
            </a:r>
            <a:r>
              <a:rPr lang="ar-SA" b="1" dirty="0"/>
              <a:t>، وهي شركة المياه الإسرائيلية التي تأسست في 1937.وباتت تعتمد سلطة المياه الفلسطينية اعتمادًا كليًا على إسرائيل باعتبارها المورِّد الرئيسي للمياه، حيث ظلت تشتري مخزونها من إسرائيل منذ توقيع اتفاقات أوسلو. وعلى عكس الادعاءات الإسرائيلية، لا يتلقى الفلسطينيون مياهًا مجانية إضافةً إلى الكميات المخصصة في </a:t>
            </a:r>
            <a:r>
              <a:rPr lang="ar-SA" b="1" dirty="0">
                <a:hlinkClick r:id="rId4"/>
              </a:rPr>
              <a:t>اتفاقات أوسلو</a:t>
            </a:r>
            <a:r>
              <a:rPr lang="ar-SA" b="1" dirty="0"/>
              <a:t>، مما يضطر السلطة الفلسطينية إلى شراء </a:t>
            </a:r>
            <a:r>
              <a:rPr lang="ar-SA" b="1" dirty="0">
                <a:hlinkClick r:id="rId5"/>
              </a:rPr>
              <a:t>المزيد من المياه</a:t>
            </a:r>
            <a:r>
              <a:rPr lang="ar-SA" b="1" dirty="0"/>
              <a:t> من </a:t>
            </a:r>
            <a:r>
              <a:rPr lang="ar-SA" b="1" dirty="0" err="1"/>
              <a:t>ميكروت</a:t>
            </a:r>
            <a:r>
              <a:rPr lang="ar-SA" b="1" dirty="0"/>
              <a:t> لتلبية الطلب المتزايد من سكانها</a:t>
            </a:r>
            <a:r>
              <a:rPr lang="ar-SA" dirty="0"/>
              <a:t>.</a:t>
            </a:r>
            <a:endParaRPr lang="en-US" dirty="0"/>
          </a:p>
          <a:p>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85000" lnSpcReduction="10000"/>
          </a:bodyPr>
          <a:lstStyle/>
          <a:p>
            <a:r>
              <a:rPr lang="ar-SA" b="1" dirty="0"/>
              <a:t>حرص مجتمع المانحين الدوليين </a:t>
            </a:r>
            <a:r>
              <a:rPr lang="ar-SA" b="1" dirty="0" err="1"/>
              <a:t>الى</a:t>
            </a:r>
            <a:r>
              <a:rPr lang="ar-SA" b="1" dirty="0"/>
              <a:t>  زيادة توفر المياه وحماية صحة الناس والبيئة، ودعم الجهات الفاعلة والمجتمعات المحلية حتى تتمكن من تطوير استصلاح مستدام للموارد المائية وملكيتها.  إلا إن  مجتمعات المانحين  فشل في تحسين ظروف معيشة الفلسطينيين  جراء الاعتداءات </a:t>
            </a:r>
            <a:r>
              <a:rPr lang="ar-SA" b="1" dirty="0" err="1"/>
              <a:t>الاسرائيليه</a:t>
            </a:r>
            <a:r>
              <a:rPr lang="ar-SA" b="1" dirty="0"/>
              <a:t> وعمليات التجريف للبني </a:t>
            </a:r>
            <a:r>
              <a:rPr lang="ar-SA" b="1" dirty="0" err="1"/>
              <a:t>التحتيه</a:t>
            </a:r>
            <a:r>
              <a:rPr lang="ar-SA" b="1" dirty="0"/>
              <a:t> </a:t>
            </a:r>
            <a:r>
              <a:rPr lang="ar-SA" b="1" dirty="0" err="1"/>
              <a:t>الفلسطينيه</a:t>
            </a:r>
            <a:r>
              <a:rPr lang="ar-SA" b="1" dirty="0"/>
              <a:t> وشن </a:t>
            </a:r>
            <a:r>
              <a:rPr lang="en-US" b="1" dirty="0"/>
              <a:t>3 </a:t>
            </a:r>
            <a:r>
              <a:rPr lang="ar-SA" b="1" dirty="0"/>
              <a:t>حروب  في غضون </a:t>
            </a:r>
            <a:r>
              <a:rPr lang="en-US" b="1" dirty="0"/>
              <a:t>6 </a:t>
            </a:r>
            <a:r>
              <a:rPr lang="ar-SA" b="1" dirty="0"/>
              <a:t>سنوات  أدت </a:t>
            </a:r>
            <a:r>
              <a:rPr lang="ar-SA" b="1" dirty="0" err="1"/>
              <a:t>الي</a:t>
            </a:r>
            <a:r>
              <a:rPr lang="ar-SA" b="1" dirty="0"/>
              <a:t> تدمير  </a:t>
            </a:r>
            <a:r>
              <a:rPr lang="ar-SA" b="1" dirty="0" err="1"/>
              <a:t>مصدار</a:t>
            </a:r>
            <a:r>
              <a:rPr lang="ar-SA" b="1" dirty="0"/>
              <a:t> المياه وبنيتها </a:t>
            </a:r>
            <a:r>
              <a:rPr lang="ar-SA" b="1" dirty="0" err="1"/>
              <a:t>التحتيه</a:t>
            </a:r>
            <a:r>
              <a:rPr lang="ar-SA" b="1" dirty="0"/>
              <a:t> وبذلك دمرت </a:t>
            </a:r>
            <a:r>
              <a:rPr lang="ar-SA" b="1" dirty="0" err="1"/>
              <a:t>إمكانيه</a:t>
            </a:r>
            <a:r>
              <a:rPr lang="ar-SA" b="1" dirty="0"/>
              <a:t> </a:t>
            </a:r>
            <a:r>
              <a:rPr lang="ar-SA" b="1" dirty="0" err="1"/>
              <a:t>احداث</a:t>
            </a:r>
            <a:r>
              <a:rPr lang="ar-SA" b="1" dirty="0"/>
              <a:t> تنميه </a:t>
            </a:r>
            <a:r>
              <a:rPr lang="ar-SA" b="1" dirty="0" err="1"/>
              <a:t>حقيقيه</a:t>
            </a:r>
            <a:r>
              <a:rPr lang="ar-SA" b="1" dirty="0"/>
              <a:t> للموارد والشعب الفلسطيني  </a:t>
            </a:r>
            <a:r>
              <a:rPr lang="ar-SA" b="1" dirty="0" err="1"/>
              <a:t>وامام</a:t>
            </a:r>
            <a:r>
              <a:rPr lang="ar-SA" b="1" dirty="0"/>
              <a:t> هذه الاعتداءات </a:t>
            </a:r>
            <a:r>
              <a:rPr lang="ar-SA" b="1" dirty="0" err="1"/>
              <a:t>الاسرائيليه</a:t>
            </a:r>
            <a:r>
              <a:rPr lang="ar-SA" b="1" dirty="0"/>
              <a:t>  فشل مجتمع المانحين  في تحقيق الاعتراف بالحقوق  </a:t>
            </a:r>
            <a:r>
              <a:rPr lang="ar-SA" b="1" dirty="0" err="1"/>
              <a:t>المائيه</a:t>
            </a:r>
            <a:r>
              <a:rPr lang="ar-SA" b="1" dirty="0"/>
              <a:t> الفلسطينية.</a:t>
            </a:r>
            <a:endParaRPr lang="en-US" dirty="0"/>
          </a:p>
          <a:p>
            <a:r>
              <a:rPr lang="ar-SA" b="1" dirty="0"/>
              <a:t> </a:t>
            </a:r>
            <a:endParaRPr lang="en-US" dirty="0"/>
          </a:p>
          <a:p>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92500" lnSpcReduction="20000"/>
          </a:bodyPr>
          <a:lstStyle/>
          <a:p>
            <a:r>
              <a:rPr lang="ar-SA" b="1" dirty="0"/>
              <a:t>أمّا في قطاع غزة، فإن المقالات الإخبارية والتقارير والحملات الدولية المنشورة على مدار العقد الماضي تصف شح المياه بأنه "</a:t>
            </a:r>
            <a:r>
              <a:rPr lang="ar-SA" b="1" dirty="0" err="1">
                <a:hlinkClick r:id="rId2"/>
              </a:rPr>
              <a:t>كارثي</a:t>
            </a:r>
            <a:r>
              <a:rPr lang="ar-SA" b="1" dirty="0"/>
              <a:t>" </a:t>
            </a:r>
            <a:r>
              <a:rPr lang="ar-SA" b="1" dirty="0" err="1"/>
              <a:t>و</a:t>
            </a:r>
            <a:r>
              <a:rPr lang="ar-SA" b="1" dirty="0"/>
              <a:t>"</a:t>
            </a:r>
            <a:r>
              <a:rPr lang="ar-SA" b="1" dirty="0">
                <a:hlinkClick r:id="rId3"/>
              </a:rPr>
              <a:t>مثير للقلق</a:t>
            </a:r>
            <a:r>
              <a:rPr lang="ar-SA" b="1" dirty="0"/>
              <a:t>" ويشكِّل "</a:t>
            </a:r>
            <a:r>
              <a:rPr lang="ar-SA" b="1" dirty="0">
                <a:hlinkClick r:id="rId4"/>
              </a:rPr>
              <a:t>أزمة إنسانية</a:t>
            </a:r>
            <a:r>
              <a:rPr lang="ar-SA" b="1" dirty="0"/>
              <a:t>". وهي كذلك بالفعل. إذ يضطر السكان إلى تدبِّر أمورهم بالاعتماد على مصدر رئيسي للمياه - خزان مياه ساحلي - غير صالح للاستهلاك البشري بنسبة 96%. ويرجع ذلك إلى عقود من الإفراط في استخراج المياه الجوفية، وتلوثها بمياه الصرف الصحي، وتسرب مياه البحر إليها. وقد تفاقمت هذه المشكلة بسبب الحصار والعدوان الإسرائيلي المتكرر على القطاع، وتراجعت البنية المائية لأسباب عدة أهمها تدمير محطات معالجة مياه الصرف الصحي الحيوية وخزانات المياه ومحطات الطاقة.</a:t>
            </a:r>
            <a:endParaRPr lang="en-US" dirty="0"/>
          </a:p>
          <a:p>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85000" lnSpcReduction="10000"/>
          </a:bodyPr>
          <a:lstStyle/>
          <a:p>
            <a:r>
              <a:rPr lang="ar-SA" b="1" dirty="0"/>
              <a:t>يعكف المجتمع الدولي والسلطة الفلسطينية منذ التسعينات على </a:t>
            </a:r>
            <a:r>
              <a:rPr lang="ar-SA" b="1" dirty="0" err="1"/>
              <a:t>تأطير</a:t>
            </a:r>
            <a:r>
              <a:rPr lang="ar-SA" b="1" dirty="0"/>
              <a:t> أزمة المياه في غزة على أنها قابلة للحل عن طريق بناء محطة </a:t>
            </a:r>
            <a:r>
              <a:rPr lang="ar-SA" b="1" dirty="0" err="1"/>
              <a:t>لتحلية</a:t>
            </a:r>
            <a:r>
              <a:rPr lang="ar-SA" b="1" dirty="0"/>
              <a:t> المياه. وقد دأبت الأمانة العامة للاتحاد من أجل المتوسط بوجه خاص، وهي هيئة تضم 28 دولة في الاتحاد الأوروبي و15 دولة في جنوب البحر الأبيض المتوسط وشرقه، على التعبئة من أجل تنفيذ هذا المشروع، حيث </a:t>
            </a:r>
            <a:r>
              <a:rPr lang="ar-SA" b="1" dirty="0">
                <a:hlinkClick r:id="rId2"/>
              </a:rPr>
              <a:t>يجادل الاتحاد بالقول</a:t>
            </a:r>
            <a:r>
              <a:rPr lang="ar-SA" b="1" dirty="0"/>
              <a:t>:</a:t>
            </a:r>
            <a:endParaRPr lang="en-US" dirty="0"/>
          </a:p>
          <a:p>
            <a:r>
              <a:rPr lang="ar-SA" b="1" dirty="0"/>
              <a:t>نظرًا لعدم وجود مصدر بديل للمياه العذبة، فإن وجود محطة </a:t>
            </a:r>
            <a:r>
              <a:rPr lang="ar-SA" b="1" dirty="0" err="1"/>
              <a:t>تحلية</a:t>
            </a:r>
            <a:r>
              <a:rPr lang="ar-SA" b="1" dirty="0"/>
              <a:t> كبيرة هو مطلب حتمي لمعالجة العجز المائي في غزة. وقد اشتدت الحاجة الماسة إلى وجود منشأة </a:t>
            </a:r>
            <a:r>
              <a:rPr lang="ar-SA" b="1" dirty="0" err="1"/>
              <a:t>لتحلية</a:t>
            </a:r>
            <a:r>
              <a:rPr lang="ar-SA" b="1" dirty="0"/>
              <a:t> المياه في غزة مع ارتفاع مستوى الأزمة الإنسانية في غزة بسبب عدم كفاية الموارد المائية والتداعيات ذات الصلة على صحة الإنسان.</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77500" lnSpcReduction="20000"/>
          </a:bodyPr>
          <a:lstStyle/>
          <a:p>
            <a:r>
              <a:rPr lang="ar-SA" b="1" dirty="0"/>
              <a:t>كذلك يعتقد  الكثيرون من  مسئولي السلطة الفلسطينية والوكالات المانحة ومنظمات المجتمع المدني، بوجود حاجة إلى بنية تحتية لمعالجة مياه الصرف كي تكون بديلًا لموردٍ المياه  المحدود. ولكن وبالرغم من أن معالجة مياه الصرف أمرٌ ضروري، فإن </a:t>
            </a:r>
            <a:r>
              <a:rPr lang="ar-SA" b="1" dirty="0" err="1"/>
              <a:t>تأطيرها</a:t>
            </a:r>
            <a:r>
              <a:rPr lang="ar-SA" b="1" dirty="0"/>
              <a:t> كمصدر مائي إضافي للزراعة يعزز فكرةَ إيجاد وسائل بديلة لإعمال الحقوق المائية في فلسطين. وبعبارة أخرى، فإن التركيز على إمكانات مياه الصرف بدلا من التركيز على حقوق الفلسطينيين المائية يصور أزمةَ المياه كأزمة طبيعية تتطلب حلًا تكنولوجيًا - وليس مشكلة من صنع الإنسان تحرم الفلسطينيين عمدًا من مورد حيوي.</a:t>
            </a:r>
            <a:endParaRPr lang="en-US" dirty="0"/>
          </a:p>
          <a:p>
            <a:r>
              <a:rPr lang="ar-SA" b="1" dirty="0"/>
              <a:t>يعزز هذا النهج رواية الفصل الجغرافي والسياسي لقطاع غزة عن الضفة الغربية، حيث يعامل غزة ككيان قائم بذاته يحتاج إلى منشأة خاصة به من أجل توفير المياه. وهذه الادعاءات تتجاهل حقيقة أن المياه في الضفة الغربية - الخاضعة بالكامل تقريبا للسيطرة الإسرائيلية - يمكن أن </a:t>
            </a:r>
            <a:r>
              <a:rPr lang="ar-SA" b="1" dirty="0" smtClean="0"/>
              <a:t>تغيث</a:t>
            </a:r>
            <a:endParaRPr lang="en-US" dirty="0"/>
          </a:p>
          <a:p>
            <a:r>
              <a:rPr lang="ar-SA" b="1" dirty="0" smtClean="0"/>
              <a:t>غزة.</a:t>
            </a:r>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70000" lnSpcReduction="20000"/>
          </a:bodyPr>
          <a:lstStyle/>
          <a:p>
            <a:r>
              <a:rPr lang="ar-SA" b="1" dirty="0"/>
              <a:t>وعلى غرار محطات معالجة مياه الصرف في الضفة الغربية، لم تدخل محطة </a:t>
            </a:r>
            <a:r>
              <a:rPr lang="ar-SA" b="1" dirty="0" err="1"/>
              <a:t>تحلية</a:t>
            </a:r>
            <a:r>
              <a:rPr lang="ar-SA" b="1" dirty="0"/>
              <a:t> المياه في غزة الطور التشغيلي بكامل طاقتها رغم الانتهاء من تشييدها. فبعد عقود من جمع الأموال من الاتحاد الأوروبي وغيره، افتتحت منظمة الأمم المتحدة للطفولة (</a:t>
            </a:r>
            <a:r>
              <a:rPr lang="ar-SA" b="1" dirty="0" err="1"/>
              <a:t>اليونيسف</a:t>
            </a:r>
            <a:r>
              <a:rPr lang="ar-SA" b="1" dirty="0"/>
              <a:t>) المحطة في كانون الثاني/يناير 2017. غير أنها في نهاية شباط/فبراير كانت </a:t>
            </a:r>
            <a:r>
              <a:rPr lang="ar-SA" b="1" dirty="0">
                <a:hlinkClick r:id="rId2"/>
              </a:rPr>
              <a:t>تعمل على أساس جزئي</a:t>
            </a:r>
            <a:r>
              <a:rPr lang="ar-SA" b="1" dirty="0"/>
              <a:t> على وقود الطوارئ. تتطلب محطات </a:t>
            </a:r>
            <a:r>
              <a:rPr lang="ar-SA" b="1" dirty="0" err="1"/>
              <a:t>تحلية</a:t>
            </a:r>
            <a:r>
              <a:rPr lang="ar-SA" b="1" dirty="0"/>
              <a:t> المياه أيضًا صيانةً مستمرة وقطع غيار باتت متيسرة الآن بموجب آلية إعادة </a:t>
            </a:r>
            <a:r>
              <a:rPr lang="ar-SA" b="1" dirty="0" err="1"/>
              <a:t>إعمار</a:t>
            </a:r>
            <a:r>
              <a:rPr lang="ar-SA" b="1" dirty="0"/>
              <a:t> غزة المصممة "لتيسير عمليات إعادة </a:t>
            </a:r>
            <a:r>
              <a:rPr lang="ar-SA" b="1" dirty="0" err="1"/>
              <a:t>الإعمار</a:t>
            </a:r>
            <a:r>
              <a:rPr lang="ar-SA" b="1" dirty="0"/>
              <a:t> المُلحَّة</a:t>
            </a:r>
            <a:endParaRPr lang="en-US" dirty="0"/>
          </a:p>
          <a:p>
            <a:r>
              <a:rPr lang="ar-SA" dirty="0"/>
              <a:t>.</a:t>
            </a:r>
            <a:endParaRPr lang="en-US" dirty="0"/>
          </a:p>
          <a:p>
            <a:r>
              <a:rPr lang="ar-SA" b="1" dirty="0"/>
              <a:t>عندما يرفع صناع السياسات الفلسطينيون والدوليون </a:t>
            </a:r>
            <a:r>
              <a:rPr lang="ar-SA" b="1" dirty="0" err="1"/>
              <a:t>تحليةَ</a:t>
            </a:r>
            <a:r>
              <a:rPr lang="ar-SA" b="1" dirty="0"/>
              <a:t> المياه كحل وحيد لوضع المياه في غزة، فإن هذا يعزز الزعم بأن التقدم التكنولوجي هو الحل دون معالجة الواقع السياسي والقيود المفروضة على الأرض.</a:t>
            </a:r>
            <a:endParaRPr lang="en-US" dirty="0"/>
          </a:p>
          <a:p>
            <a:r>
              <a:rPr lang="ar-SA" b="1" dirty="0"/>
              <a:t>وهذا يُجسِّد أيضًا المقاربةَ الساذجة إزاء المياه في غزة والضفة الغربية،فهذه المشاريع في جوهرها لا تتحدى الانتهاكات الإسرائيلية للقانون الدولي، المتمثلة في احتلالها المستمر ومصادرتها الأراضي والموارد الطبيعية الفلسطينية.</a:t>
            </a:r>
            <a:endParaRPr lang="en-US" dirty="0"/>
          </a:p>
          <a:p>
            <a:endParaRPr lang="ar-SA"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TotalTime>
  <Words>1320</Words>
  <Application>Microsoft Office PowerPoint</Application>
  <PresentationFormat>عرض على الشاشة (3:4)‏</PresentationFormat>
  <Paragraphs>36</Paragraphs>
  <Slides>15</Slides>
  <Notes>0</Notes>
  <HiddenSlides>0</HiddenSlides>
  <MMClips>0</MMClips>
  <ScaleCrop>false</ScaleCrop>
  <HeadingPairs>
    <vt:vector size="4" baseType="variant">
      <vt:variant>
        <vt:lpstr>سمة</vt:lpstr>
      </vt:variant>
      <vt:variant>
        <vt:i4>1</vt:i4>
      </vt:variant>
      <vt:variant>
        <vt:lpstr>عناوين الشرائح</vt:lpstr>
      </vt:variant>
      <vt:variant>
        <vt:i4>15</vt:i4>
      </vt:variant>
    </vt:vector>
  </HeadingPairs>
  <TitlesOfParts>
    <vt:vector size="16" baseType="lpstr">
      <vt:lpstr>سمة Office</vt:lpstr>
      <vt:lpstr>رؤية  حول صراع الموارد مجموعة الهيدرولوجيين الفلسطينيين لتطوير مصادر المياه والبيئة </vt:lpstr>
      <vt:lpstr>لمحة عامة </vt:lpstr>
      <vt:lpstr> إخفاق مستمرفي المشاريع المائيه للأراضي الفلسطينية المحتلة </vt:lpstr>
      <vt:lpstr>فرض الهيمنة الإسرائيلية على المياه </vt:lpstr>
      <vt:lpstr>الشريحة 5</vt:lpstr>
      <vt:lpstr>الشريحة 6</vt:lpstr>
      <vt:lpstr>الشريحة 7</vt:lpstr>
      <vt:lpstr>الشريحة 8</vt:lpstr>
      <vt:lpstr>الشريحة 9</vt:lpstr>
      <vt:lpstr>إن تجريد قضايا المياه من بُعدها السياسي يعوق السعي الفلسطيني من أجل الحق في تقرير المصيروإحداث تنميه حقيقيه للشعب الفلسطيني  </vt:lpstr>
      <vt:lpstr>النضال من أجل سيطرة فلسطينية على المياه: سُبل المضي قدمًا </vt:lpstr>
      <vt:lpstr>الشريحة 12</vt:lpstr>
      <vt:lpstr>في الختام  إن من الأهمية بمكان  أن نعيد تعريف الصراع على الوصول إلى الموارد الطبيعية والتحكم بها، وأن نعيد تأطيره ليكون جزءًا من النضال الفلسطيني من أجل الحرية وتقرير المصير. وعليه ما المطلوب عمله   </vt:lpstr>
      <vt:lpstr>كيف نؤثر بالسيااسات</vt:lpstr>
      <vt:lpstr>الشريحة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رؤية  حول صراع الموارد مجموعة الهيدرولوجيين الفلسطينيين لتطوير مصادر المياه والبيئة </dc:title>
  <dc:creator>lenovo</dc:creator>
  <cp:lastModifiedBy>lenovo</cp:lastModifiedBy>
  <cp:revision>32</cp:revision>
  <dcterms:created xsi:type="dcterms:W3CDTF">2019-01-29T07:58:32Z</dcterms:created>
  <dcterms:modified xsi:type="dcterms:W3CDTF">2019-01-30T07:16:15Z</dcterms:modified>
</cp:coreProperties>
</file>