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48" r:id="rId1"/>
  </p:sldMasterIdLst>
  <p:notesMasterIdLst>
    <p:notesMasterId r:id="rId11"/>
  </p:notesMasterIdLst>
  <p:sldIdLst>
    <p:sldId id="331" r:id="rId2"/>
    <p:sldId id="563" r:id="rId3"/>
    <p:sldId id="564" r:id="rId4"/>
    <p:sldId id="565" r:id="rId5"/>
    <p:sldId id="566" r:id="rId6"/>
    <p:sldId id="567" r:id="rId7"/>
    <p:sldId id="568" r:id="rId8"/>
    <p:sldId id="560" r:id="rId9"/>
    <p:sldId id="559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1BC"/>
    <a:srgbClr val="0066FF"/>
    <a:srgbClr val="9900CC"/>
    <a:srgbClr val="990099"/>
    <a:srgbClr val="6BB539"/>
    <a:srgbClr val="1D6BC1"/>
    <a:srgbClr val="660066"/>
    <a:srgbClr val="74AF3F"/>
    <a:srgbClr val="91CF67"/>
    <a:srgbClr val="61A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565" autoAdjust="0"/>
  </p:normalViewPr>
  <p:slideViewPr>
    <p:cSldViewPr>
      <p:cViewPr varScale="1">
        <p:scale>
          <a:sx n="66" d="100"/>
          <a:sy n="66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3C02D98-0C7C-42BC-A1E2-0B4D06B637E6}" type="datetimeFigureOut">
              <a:rPr lang="en-GB"/>
              <a:pPr>
                <a:defRPr/>
              </a:pPr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824E45E-821F-4FC8-8C04-CA6CF4D955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13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EEC8E-73FD-4B19-A022-14D4F979F103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10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EEC8E-73FD-4B19-A022-14D4F979F103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68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EEC8E-73FD-4B19-A022-14D4F979F103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62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EEC8E-73FD-4B19-A022-14D4F979F103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62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EEC8E-73FD-4B19-A022-14D4F979F103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1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OX_VL_W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8450" y="5502275"/>
            <a:ext cx="9191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37100"/>
            <a:ext cx="8380412" cy="504825"/>
          </a:xfrm>
        </p:spPr>
        <p:txBody>
          <a:bodyPr lIns="0" tIns="0" rIns="0" bIns="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3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3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143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143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Coastal Municipalities Water Utility </a:t>
            </a: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BC99A-E170-4DCC-98AB-E56A2CC03D44}" type="slidenum">
              <a:rPr lang="ar-SA"/>
              <a:pPr>
                <a:defRPr/>
              </a:pPr>
              <a:t>‹#›</a:t>
            </a:fld>
            <a:endParaRPr lang="fr-FR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0461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6823075" y="6453188"/>
            <a:ext cx="1227138" cy="165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 smtClean="0">
                <a:cs typeface="+mn-cs"/>
              </a:rPr>
              <a:t>Page </a:t>
            </a:r>
            <a:fld id="{FEA67344-63DC-41CC-B245-D59999ED1E6A}" type="slidenum">
              <a:rPr lang="en-GB" sz="1000" smtClean="0">
                <a:cs typeface="+mn-cs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GB" sz="1000" smtClean="0">
              <a:cs typeface="+mn-cs"/>
            </a:endParaRPr>
          </a:p>
        </p:txBody>
      </p:sp>
      <p:pic>
        <p:nvPicPr>
          <p:cNvPr id="2" name="Picture 7" descr="Black logo_06021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04200" y="6005513"/>
            <a:ext cx="6000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1" descr="\\PSGZASRV001.ogb.internal.oxfam.net\configs\mshatat\Desktop\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</p:spPr>
      </p:pic>
      <p:pic>
        <p:nvPicPr>
          <p:cNvPr id="10" name="Picture 2" descr="D:\mdahlan\Desktop\Desktop 8.7.2015\Logos\Oxfam Logo\JPEGs\4 OX_VL_C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805264"/>
            <a:ext cx="96626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gaza-beac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22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3" descr="company_product_Page_01_Image_0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4535488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2" descr="plant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532" y="2276872"/>
            <a:ext cx="4499992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36512" y="5157192"/>
            <a:ext cx="9180512" cy="1700808"/>
          </a:xfrm>
          <a:prstGeom prst="rect">
            <a:avLst/>
          </a:prstGeom>
          <a:solidFill>
            <a:srgbClr val="0441BC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3600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GB" sz="1200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GB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Presented by: Dr. Eng. Mahmoud SHATAT</a:t>
            </a:r>
            <a:r>
              <a:rPr lang="en-GB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en-GB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(PhD, MSc, BSc)</a:t>
            </a:r>
          </a:p>
          <a:p>
            <a:pPr>
              <a:defRPr/>
            </a:pPr>
            <a:r>
              <a:rPr lang="en-GB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Leader/  Senior Water and Sustainable Energy Specialist </a:t>
            </a:r>
          </a:p>
          <a:p>
            <a:pPr eaLnBrk="1" hangingPunct="1">
              <a:defRPr/>
            </a:pPr>
            <a:r>
              <a:rPr lang="en-GB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Oxford Policy Management / DFID  British Government consultant </a:t>
            </a:r>
          </a:p>
          <a:p>
            <a:pPr eaLnBrk="1" hangingPunct="1">
              <a:defRPr/>
            </a:pPr>
            <a:r>
              <a:rPr lang="en-GB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Regional Middle East Organiser for WSSET</a:t>
            </a:r>
          </a:p>
          <a:p>
            <a:pPr algn="ctr">
              <a:defRPr/>
            </a:pPr>
            <a:endParaRPr lang="en-US" sz="2800" b="1" kern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"/>
            <a:ext cx="4499992" cy="2276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2288" y="-27384"/>
            <a:ext cx="1979712" cy="2276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2" descr="large header image"/>
          <p:cNvPicPr>
            <a:picLocks noChangeAspect="1" noChangeArrowheads="1"/>
          </p:cNvPicPr>
          <p:nvPr/>
        </p:nvPicPr>
        <p:blipFill>
          <a:blip r:embed="rId9" cstate="print"/>
          <a:srcRect l="23008" r="32071"/>
          <a:stretch>
            <a:fillRect/>
          </a:stretch>
        </p:blipFill>
        <p:spPr bwMode="auto">
          <a:xfrm>
            <a:off x="35496" y="0"/>
            <a:ext cx="2483768" cy="2225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476672"/>
            <a:ext cx="9144000" cy="1080120"/>
          </a:xfrm>
          <a:prstGeom prst="rect">
            <a:avLst/>
          </a:prstGeom>
          <a:solidFill>
            <a:schemeClr val="accent2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36000"/>
          <a:lstStyle/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Opportunities of Solar 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nergy in the Water 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esalination Industry Worldwide in the Gaza strip</a:t>
            </a:r>
            <a:endParaRPr lang="en-GB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91440" algn="just">
              <a:tabLst>
                <a:tab pos="7799388" algn="l"/>
              </a:tabLst>
              <a:defRPr/>
            </a:pPr>
            <a:endParaRPr lang="en-US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17" name="Picture 16" descr="UnitedKingdom_banner201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0" y="5373216"/>
            <a:ext cx="14478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16913" y="6237288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544ACB61-CD21-4358-9A56-2FFB99F77598}" type="slidenum">
              <a:rPr lang="en-GB" altLang="en-US" sz="1400">
                <a:solidFill>
                  <a:schemeClr val="accent2"/>
                </a:solidFill>
              </a:rPr>
              <a:pPr>
                <a:spcBef>
                  <a:spcPct val="50000"/>
                </a:spcBef>
              </a:pPr>
              <a:t>2</a:t>
            </a:fld>
            <a:endParaRPr lang="en-GB" altLang="en-US" sz="1400">
              <a:solidFill>
                <a:schemeClr val="accent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" y="0"/>
            <a:ext cx="9144001" cy="865188"/>
          </a:xfrm>
          <a:prstGeom prst="rect">
            <a:avLst/>
          </a:prstGeom>
          <a:solidFill>
            <a:srgbClr val="0441BC"/>
          </a:solidFill>
          <a:ln/>
          <a:extLst>
            <a:ext uri="{FAA26D3D-D897-4be2-8F04-BA451C77F1D7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Growth of desalination market worldwide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7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864096"/>
            <a:ext cx="9144000" cy="6021288"/>
          </a:xfrm>
          <a:prstGeom prst="rect">
            <a:avLst/>
          </a:prstGeom>
          <a:noFill/>
        </p:spPr>
      </p:pic>
      <p:pic>
        <p:nvPicPr>
          <p:cNvPr id="7" name="Picture 6" descr="UnitedKingdom_banner20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-99392"/>
            <a:ext cx="1224136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6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09120"/>
            <a:ext cx="9143999" cy="2348880"/>
          </a:xfr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600"/>
              </a:spcAft>
              <a:buSzPct val="75000"/>
              <a:buFont typeface="Wingdings" pitchFamily="2" charset="2"/>
              <a:buChar char="q"/>
            </a:pPr>
            <a:r>
              <a:rPr lang="en-US" sz="2000" b="1" dirty="0" smtClean="0"/>
              <a:t>Water desalination is becoming a competitive solution to the provision of drinking water in many countries around the world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buSzPct val="75000"/>
              <a:buFont typeface="Wingdings" pitchFamily="2" charset="2"/>
              <a:buChar char="q"/>
            </a:pPr>
            <a:r>
              <a:rPr lang="en-US" sz="2000" b="1" dirty="0" smtClean="0"/>
              <a:t>Desalination plays </a:t>
            </a:r>
            <a:r>
              <a:rPr lang="en-US" sz="2000" b="1" dirty="0"/>
              <a:t>a crucial role in the socio-economic </a:t>
            </a:r>
            <a:r>
              <a:rPr lang="en-US" sz="2000" b="1" dirty="0" smtClean="0"/>
              <a:t>development. </a:t>
            </a:r>
          </a:p>
          <a:p>
            <a:pPr eaLnBrk="1" hangingPunct="1">
              <a:spcBef>
                <a:spcPts val="300"/>
              </a:spcBef>
              <a:spcAft>
                <a:spcPts val="600"/>
              </a:spcAft>
              <a:buSzPct val="75000"/>
              <a:buFont typeface="Wingdings" pitchFamily="2" charset="2"/>
              <a:buChar char="q"/>
            </a:pPr>
            <a:r>
              <a:rPr lang="en-US" sz="2000" b="1" dirty="0" smtClean="0"/>
              <a:t>Currently</a:t>
            </a:r>
            <a:r>
              <a:rPr lang="en-US" sz="2000" b="1" dirty="0"/>
              <a:t>, there are more than </a:t>
            </a:r>
            <a:r>
              <a:rPr lang="en-US" sz="2000" b="1" dirty="0" smtClean="0">
                <a:solidFill>
                  <a:srgbClr val="C00000"/>
                </a:solidFill>
              </a:rPr>
              <a:t>18,426</a:t>
            </a:r>
            <a:r>
              <a:rPr lang="en-US" sz="2000" b="1" dirty="0" smtClean="0"/>
              <a:t> </a:t>
            </a:r>
            <a:r>
              <a:rPr lang="en-US" sz="2000" b="1" dirty="0"/>
              <a:t>desalination plants </a:t>
            </a:r>
            <a:r>
              <a:rPr lang="en-US" sz="2000" b="1" dirty="0" smtClean="0"/>
              <a:t>worldwide (IWA). </a:t>
            </a:r>
            <a:r>
              <a:rPr lang="en-US" sz="2000" b="1" dirty="0"/>
              <a:t>However, most of them are powered by expensive and polluting fossil fuels and current commercial </a:t>
            </a:r>
            <a:r>
              <a:rPr lang="en-US" sz="2000" b="1" dirty="0" smtClean="0"/>
              <a:t>desalination (mainly in the Middle East) </a:t>
            </a:r>
            <a:endParaRPr lang="en-GB" altLang="en-US" sz="2000" b="1" dirty="0" smtClean="0"/>
          </a:p>
          <a:p>
            <a:pPr eaLnBrk="1" hangingPunct="1">
              <a:spcBef>
                <a:spcPts val="300"/>
              </a:spcBef>
              <a:spcAft>
                <a:spcPts val="0"/>
              </a:spcAft>
              <a:buSzPct val="75000"/>
              <a:buFont typeface="Wingdings" pitchFamily="2" charset="2"/>
              <a:buChar char="q"/>
            </a:pPr>
            <a:endParaRPr lang="en-GB" altLang="en-US" sz="2000" b="1" dirty="0" smtClean="0"/>
          </a:p>
          <a:p>
            <a:pPr eaLnBrk="1" hangingPunct="1">
              <a:spcBef>
                <a:spcPts val="300"/>
              </a:spcBef>
              <a:spcAft>
                <a:spcPts val="0"/>
              </a:spcAft>
            </a:pPr>
            <a:endParaRPr lang="en-US" altLang="en-US" sz="2000" b="1" dirty="0" smtClean="0"/>
          </a:p>
        </p:txBody>
      </p:sp>
      <p:pic>
        <p:nvPicPr>
          <p:cNvPr id="8" name="Picture 7" descr="Fig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764704"/>
            <a:ext cx="903649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1" y="0"/>
            <a:ext cx="9144001" cy="865188"/>
          </a:xfrm>
          <a:prstGeom prst="rect">
            <a:avLst/>
          </a:prstGeom>
          <a:solidFill>
            <a:srgbClr val="0441BC"/>
          </a:solidFill>
          <a:ln/>
          <a:extLst>
            <a:ext uri="{FAA26D3D-D897-4be2-8F04-BA451C77F1D7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Water Desalination Worldwide</a:t>
            </a:r>
          </a:p>
        </p:txBody>
      </p:sp>
    </p:spTree>
    <p:extLst>
      <p:ext uri="{BB962C8B-B14F-4D97-AF65-F5344CB8AC3E}">
        <p14:creationId xmlns:p14="http://schemas.microsoft.com/office/powerpoint/2010/main" val="17805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" y="0"/>
            <a:ext cx="9144001" cy="1124744"/>
          </a:xfrm>
          <a:prstGeom prst="rect">
            <a:avLst/>
          </a:prstGeom>
          <a:solidFill>
            <a:srgbClr val="0441BC"/>
          </a:solidFill>
          <a:ln/>
          <a:extLst>
            <a:ext uri="{FAA26D3D-D897-4be2-8F04-BA451C77F1D7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The use of renewable energy sources in water desalination </a:t>
            </a:r>
          </a:p>
        </p:txBody>
      </p:sp>
      <p:grpSp>
        <p:nvGrpSpPr>
          <p:cNvPr id="175110" name="Group 183"/>
          <p:cNvGrpSpPr>
            <a:grpSpLocks noChangeAspect="1"/>
          </p:cNvGrpSpPr>
          <p:nvPr/>
        </p:nvGrpSpPr>
        <p:grpSpPr bwMode="auto">
          <a:xfrm>
            <a:off x="831573" y="2343646"/>
            <a:ext cx="7052795" cy="4325714"/>
            <a:chOff x="0" y="0"/>
            <a:chExt cx="58009" cy="34632"/>
          </a:xfrm>
        </p:grpSpPr>
        <p:sp>
          <p:nvSpPr>
            <p:cNvPr id="17" name="Text Box 139"/>
            <p:cNvSpPr txBox="1">
              <a:spLocks noChangeAspect="1" noChangeArrowheads="1"/>
            </p:cNvSpPr>
            <p:nvPr/>
          </p:nvSpPr>
          <p:spPr bwMode="auto">
            <a:xfrm>
              <a:off x="17735" y="0"/>
              <a:ext cx="25467" cy="3429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Renewable Energy Resources</a:t>
              </a:r>
            </a:p>
          </p:txBody>
        </p:sp>
        <p:sp>
          <p:nvSpPr>
            <p:cNvPr id="18" name="Line 140"/>
            <p:cNvSpPr>
              <a:spLocks noChangeShapeType="1"/>
            </p:cNvSpPr>
            <p:nvPr/>
          </p:nvSpPr>
          <p:spPr bwMode="auto">
            <a:xfrm>
              <a:off x="30451" y="3450"/>
              <a:ext cx="0" cy="45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1"/>
            <p:cNvSpPr>
              <a:spLocks noChangeShapeType="1"/>
            </p:cNvSpPr>
            <p:nvPr/>
          </p:nvSpPr>
          <p:spPr bwMode="auto">
            <a:xfrm flipH="1">
              <a:off x="9316" y="5693"/>
              <a:ext cx="431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2"/>
            <p:cNvSpPr>
              <a:spLocks noChangeShapeType="1"/>
            </p:cNvSpPr>
            <p:nvPr/>
          </p:nvSpPr>
          <p:spPr bwMode="auto">
            <a:xfrm flipH="1">
              <a:off x="3795" y="14492"/>
              <a:ext cx="1080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43"/>
            <p:cNvSpPr>
              <a:spLocks noChangeShapeType="1"/>
            </p:cNvSpPr>
            <p:nvPr/>
          </p:nvSpPr>
          <p:spPr bwMode="auto">
            <a:xfrm>
              <a:off x="3795" y="14492"/>
              <a:ext cx="0" cy="28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44"/>
            <p:cNvSpPr>
              <a:spLocks noChangeShapeType="1"/>
            </p:cNvSpPr>
            <p:nvPr/>
          </p:nvSpPr>
          <p:spPr bwMode="auto">
            <a:xfrm>
              <a:off x="14578" y="14578"/>
              <a:ext cx="0" cy="28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145"/>
            <p:cNvSpPr txBox="1">
              <a:spLocks noChangeAspect="1" noChangeArrowheads="1"/>
            </p:cNvSpPr>
            <p:nvPr/>
          </p:nvSpPr>
          <p:spPr bwMode="auto">
            <a:xfrm>
              <a:off x="0" y="17166"/>
              <a:ext cx="8001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Heat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46"/>
            <p:cNvSpPr txBox="1">
              <a:spLocks noChangeAspect="1" noChangeArrowheads="1"/>
            </p:cNvSpPr>
            <p:nvPr/>
          </p:nvSpPr>
          <p:spPr bwMode="auto">
            <a:xfrm>
              <a:off x="10179" y="17166"/>
              <a:ext cx="9144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Electricity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147"/>
            <p:cNvSpPr txBox="1">
              <a:spLocks noChangeAspect="1" noChangeArrowheads="1"/>
            </p:cNvSpPr>
            <p:nvPr/>
          </p:nvSpPr>
          <p:spPr bwMode="auto">
            <a:xfrm>
              <a:off x="690" y="22256"/>
              <a:ext cx="6572" cy="756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MSF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MED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VC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MD</a:t>
              </a:r>
            </a:p>
          </p:txBody>
        </p:sp>
        <p:sp>
          <p:nvSpPr>
            <p:cNvPr id="26" name="Line 149"/>
            <p:cNvSpPr>
              <a:spLocks noChangeShapeType="1"/>
            </p:cNvSpPr>
            <p:nvPr/>
          </p:nvSpPr>
          <p:spPr bwMode="auto">
            <a:xfrm>
              <a:off x="9489" y="9920"/>
              <a:ext cx="0" cy="45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 Box 150"/>
            <p:cNvSpPr txBox="1">
              <a:spLocks noChangeAspect="1" noChangeArrowheads="1"/>
            </p:cNvSpPr>
            <p:nvPr/>
          </p:nvSpPr>
          <p:spPr bwMode="auto">
            <a:xfrm>
              <a:off x="25275" y="7591"/>
              <a:ext cx="10439" cy="2876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Solar</a:t>
              </a:r>
            </a:p>
          </p:txBody>
        </p:sp>
        <p:sp>
          <p:nvSpPr>
            <p:cNvPr id="28" name="Line 151"/>
            <p:cNvSpPr>
              <a:spLocks noChangeShapeType="1"/>
            </p:cNvSpPr>
            <p:nvPr/>
          </p:nvSpPr>
          <p:spPr bwMode="auto">
            <a:xfrm flipH="1">
              <a:off x="19927" y="12163"/>
              <a:ext cx="184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52"/>
            <p:cNvSpPr>
              <a:spLocks noChangeShapeType="1"/>
            </p:cNvSpPr>
            <p:nvPr/>
          </p:nvSpPr>
          <p:spPr bwMode="auto">
            <a:xfrm>
              <a:off x="19927" y="12163"/>
              <a:ext cx="0" cy="3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153"/>
            <p:cNvSpPr txBox="1">
              <a:spLocks noChangeAspect="1" noChangeArrowheads="1"/>
            </p:cNvSpPr>
            <p:nvPr/>
          </p:nvSpPr>
          <p:spPr bwMode="auto">
            <a:xfrm>
              <a:off x="15958" y="15613"/>
              <a:ext cx="8001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PV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154"/>
            <p:cNvSpPr txBox="1">
              <a:spLocks noChangeAspect="1" noChangeArrowheads="1"/>
            </p:cNvSpPr>
            <p:nvPr/>
          </p:nvSpPr>
          <p:spPr bwMode="auto">
            <a:xfrm>
              <a:off x="32607" y="13543"/>
              <a:ext cx="11430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Solar Thermal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155"/>
            <p:cNvSpPr>
              <a:spLocks noChangeShapeType="1"/>
            </p:cNvSpPr>
            <p:nvPr/>
          </p:nvSpPr>
          <p:spPr bwMode="auto">
            <a:xfrm>
              <a:off x="14578" y="19409"/>
              <a:ext cx="0" cy="34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56"/>
            <p:cNvSpPr>
              <a:spLocks noChangeShapeType="1"/>
            </p:cNvSpPr>
            <p:nvPr/>
          </p:nvSpPr>
          <p:spPr bwMode="auto">
            <a:xfrm>
              <a:off x="19927" y="18029"/>
              <a:ext cx="0" cy="48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 Box 157"/>
            <p:cNvSpPr txBox="1">
              <a:spLocks noChangeAspect="1" noChangeArrowheads="1"/>
            </p:cNvSpPr>
            <p:nvPr/>
          </p:nvSpPr>
          <p:spPr bwMode="auto">
            <a:xfrm>
              <a:off x="13888" y="22860"/>
              <a:ext cx="11520" cy="576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RO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ED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MD</a:t>
              </a:r>
            </a:p>
          </p:txBody>
        </p:sp>
        <p:sp>
          <p:nvSpPr>
            <p:cNvPr id="35" name="Line 158"/>
            <p:cNvSpPr>
              <a:spLocks noChangeShapeType="1"/>
            </p:cNvSpPr>
            <p:nvPr/>
          </p:nvSpPr>
          <p:spPr bwMode="auto">
            <a:xfrm>
              <a:off x="38301" y="12163"/>
              <a:ext cx="0" cy="17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59"/>
            <p:cNvSpPr>
              <a:spLocks noChangeShapeType="1"/>
            </p:cNvSpPr>
            <p:nvPr/>
          </p:nvSpPr>
          <p:spPr bwMode="auto">
            <a:xfrm flipH="1">
              <a:off x="24585" y="17511"/>
              <a:ext cx="181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60"/>
            <p:cNvSpPr>
              <a:spLocks noChangeShapeType="1"/>
            </p:cNvSpPr>
            <p:nvPr/>
          </p:nvSpPr>
          <p:spPr bwMode="auto">
            <a:xfrm>
              <a:off x="32090" y="17511"/>
              <a:ext cx="0" cy="25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161"/>
            <p:cNvSpPr>
              <a:spLocks noChangeShapeType="1"/>
            </p:cNvSpPr>
            <p:nvPr/>
          </p:nvSpPr>
          <p:spPr bwMode="auto">
            <a:xfrm>
              <a:off x="42700" y="17597"/>
              <a:ext cx="0" cy="25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162"/>
            <p:cNvSpPr txBox="1">
              <a:spLocks noChangeAspect="1" noChangeArrowheads="1"/>
            </p:cNvSpPr>
            <p:nvPr/>
          </p:nvSpPr>
          <p:spPr bwMode="auto">
            <a:xfrm>
              <a:off x="28122" y="20013"/>
              <a:ext cx="8001" cy="4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Direct Process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163"/>
            <p:cNvSpPr txBox="1">
              <a:spLocks noChangeAspect="1" noChangeArrowheads="1"/>
            </p:cNvSpPr>
            <p:nvPr/>
          </p:nvSpPr>
          <p:spPr bwMode="auto">
            <a:xfrm>
              <a:off x="38301" y="19581"/>
              <a:ext cx="9144" cy="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Indirect Process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164"/>
            <p:cNvSpPr>
              <a:spLocks noChangeShapeType="1"/>
            </p:cNvSpPr>
            <p:nvPr/>
          </p:nvSpPr>
          <p:spPr bwMode="auto">
            <a:xfrm>
              <a:off x="38301" y="15786"/>
              <a:ext cx="0" cy="17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165"/>
            <p:cNvSpPr txBox="1">
              <a:spLocks noChangeAspect="1" noChangeArrowheads="1"/>
            </p:cNvSpPr>
            <p:nvPr/>
          </p:nvSpPr>
          <p:spPr bwMode="auto">
            <a:xfrm>
              <a:off x="20272" y="19064"/>
              <a:ext cx="9144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Electricity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166"/>
            <p:cNvSpPr>
              <a:spLocks noChangeShapeType="1"/>
            </p:cNvSpPr>
            <p:nvPr/>
          </p:nvSpPr>
          <p:spPr bwMode="auto">
            <a:xfrm>
              <a:off x="24585" y="21393"/>
              <a:ext cx="0" cy="14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67"/>
            <p:cNvSpPr>
              <a:spLocks noChangeShapeType="1"/>
            </p:cNvSpPr>
            <p:nvPr/>
          </p:nvSpPr>
          <p:spPr bwMode="auto">
            <a:xfrm>
              <a:off x="24585" y="17425"/>
              <a:ext cx="0" cy="2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168"/>
            <p:cNvSpPr txBox="1">
              <a:spLocks noChangeAspect="1" noChangeArrowheads="1"/>
            </p:cNvSpPr>
            <p:nvPr/>
          </p:nvSpPr>
          <p:spPr bwMode="auto">
            <a:xfrm>
              <a:off x="31486" y="27432"/>
              <a:ext cx="4686" cy="4572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SD</a:t>
              </a:r>
            </a:p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HD</a:t>
              </a:r>
            </a:p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69"/>
            <p:cNvSpPr>
              <a:spLocks noChangeShapeType="1"/>
            </p:cNvSpPr>
            <p:nvPr/>
          </p:nvSpPr>
          <p:spPr bwMode="auto">
            <a:xfrm>
              <a:off x="32607" y="24585"/>
              <a:ext cx="0" cy="28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70"/>
            <p:cNvSpPr>
              <a:spLocks noChangeShapeType="1"/>
            </p:cNvSpPr>
            <p:nvPr/>
          </p:nvSpPr>
          <p:spPr bwMode="auto">
            <a:xfrm>
              <a:off x="34850" y="25620"/>
              <a:ext cx="0" cy="17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71"/>
            <p:cNvSpPr>
              <a:spLocks noChangeShapeType="1"/>
            </p:cNvSpPr>
            <p:nvPr/>
          </p:nvSpPr>
          <p:spPr bwMode="auto">
            <a:xfrm flipH="1">
              <a:off x="34850" y="25620"/>
              <a:ext cx="1080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72"/>
            <p:cNvSpPr>
              <a:spLocks noChangeShapeType="1"/>
            </p:cNvSpPr>
            <p:nvPr/>
          </p:nvSpPr>
          <p:spPr bwMode="auto">
            <a:xfrm>
              <a:off x="42700" y="23895"/>
              <a:ext cx="0" cy="17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 Box 173"/>
            <p:cNvSpPr txBox="1">
              <a:spLocks noChangeAspect="1" noChangeArrowheads="1"/>
            </p:cNvSpPr>
            <p:nvPr/>
          </p:nvSpPr>
          <p:spPr bwMode="auto">
            <a:xfrm>
              <a:off x="42441" y="27432"/>
              <a:ext cx="6287" cy="720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MSF</a:t>
              </a:r>
            </a:p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MED</a:t>
              </a:r>
            </a:p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VC</a:t>
              </a:r>
            </a:p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MD</a:t>
              </a:r>
            </a:p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174"/>
            <p:cNvSpPr>
              <a:spLocks noChangeShapeType="1"/>
            </p:cNvSpPr>
            <p:nvPr/>
          </p:nvSpPr>
          <p:spPr bwMode="auto">
            <a:xfrm>
              <a:off x="45633" y="25620"/>
              <a:ext cx="0" cy="17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175"/>
            <p:cNvSpPr txBox="1">
              <a:spLocks noChangeAspect="1" noChangeArrowheads="1"/>
            </p:cNvSpPr>
            <p:nvPr/>
          </p:nvSpPr>
          <p:spPr bwMode="auto">
            <a:xfrm>
              <a:off x="47272" y="7591"/>
              <a:ext cx="10440" cy="288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Wind</a:t>
              </a:r>
            </a:p>
          </p:txBody>
        </p:sp>
        <p:sp>
          <p:nvSpPr>
            <p:cNvPr id="53" name="Text Box 176"/>
            <p:cNvSpPr txBox="1">
              <a:spLocks noChangeAspect="1" noChangeArrowheads="1"/>
            </p:cNvSpPr>
            <p:nvPr/>
          </p:nvSpPr>
          <p:spPr bwMode="auto">
            <a:xfrm>
              <a:off x="47531" y="12594"/>
              <a:ext cx="10478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Electricity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177"/>
            <p:cNvSpPr>
              <a:spLocks noChangeShapeType="1"/>
            </p:cNvSpPr>
            <p:nvPr/>
          </p:nvSpPr>
          <p:spPr bwMode="auto">
            <a:xfrm>
              <a:off x="52534" y="10437"/>
              <a:ext cx="0" cy="2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78"/>
            <p:cNvSpPr>
              <a:spLocks noChangeShapeType="1"/>
            </p:cNvSpPr>
            <p:nvPr/>
          </p:nvSpPr>
          <p:spPr bwMode="auto">
            <a:xfrm>
              <a:off x="52534" y="15096"/>
              <a:ext cx="0" cy="45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 Box 179"/>
            <p:cNvSpPr txBox="1">
              <a:spLocks noChangeAspect="1" noChangeArrowheads="1"/>
            </p:cNvSpPr>
            <p:nvPr/>
          </p:nvSpPr>
          <p:spPr bwMode="auto">
            <a:xfrm>
              <a:off x="49774" y="19581"/>
              <a:ext cx="5829" cy="576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RO</a:t>
              </a:r>
            </a:p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ED</a:t>
              </a:r>
            </a:p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MD</a:t>
              </a:r>
            </a:p>
          </p:txBody>
        </p:sp>
        <p:sp>
          <p:nvSpPr>
            <p:cNvPr id="57" name="Line 180"/>
            <p:cNvSpPr>
              <a:spLocks noChangeShapeType="1"/>
            </p:cNvSpPr>
            <p:nvPr/>
          </p:nvSpPr>
          <p:spPr bwMode="auto">
            <a:xfrm>
              <a:off x="52534" y="5607"/>
              <a:ext cx="0" cy="19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81"/>
            <p:cNvSpPr>
              <a:spLocks noChangeShapeType="1"/>
            </p:cNvSpPr>
            <p:nvPr/>
          </p:nvSpPr>
          <p:spPr bwMode="auto">
            <a:xfrm>
              <a:off x="9402" y="5693"/>
              <a:ext cx="0" cy="21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82"/>
            <p:cNvSpPr>
              <a:spLocks noChangeShapeType="1"/>
            </p:cNvSpPr>
            <p:nvPr/>
          </p:nvSpPr>
          <p:spPr bwMode="auto">
            <a:xfrm>
              <a:off x="4054" y="19409"/>
              <a:ext cx="0" cy="28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83"/>
            <p:cNvSpPr>
              <a:spLocks noChangeShapeType="1"/>
            </p:cNvSpPr>
            <p:nvPr/>
          </p:nvSpPr>
          <p:spPr bwMode="auto">
            <a:xfrm>
              <a:off x="30451" y="10437"/>
              <a:ext cx="0" cy="1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Text Box 148"/>
            <p:cNvSpPr txBox="1">
              <a:spLocks noChangeAspect="1" noChangeArrowheads="1"/>
            </p:cNvSpPr>
            <p:nvPr/>
          </p:nvSpPr>
          <p:spPr bwMode="auto">
            <a:xfrm>
              <a:off x="4313" y="7418"/>
              <a:ext cx="10440" cy="288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Arial" pitchFamily="34" charset="0"/>
                  <a:cs typeface="Arial" pitchFamily="34" charset="0"/>
                </a:rPr>
                <a:t>Geothermal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0" y="1084460"/>
            <a:ext cx="8904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number of different technologies allow the exploitation of renewable energy resources, providing energy as heat, power or even a combination of both energy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" y="0"/>
            <a:ext cx="9144001" cy="865188"/>
          </a:xfrm>
          <a:prstGeom prst="rect">
            <a:avLst/>
          </a:prstGeom>
          <a:solidFill>
            <a:srgbClr val="0441BC"/>
          </a:solidFill>
          <a:ln/>
          <a:extLst>
            <a:ext uri="{FAA26D3D-D897-4be2-8F04-BA451C77F1D7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Trends in Solar Energy 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05599"/>
            <a:ext cx="5724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/>
              <a:t>Source</a:t>
            </a:r>
            <a:r>
              <a:rPr lang="en-GB" sz="1400" b="1" dirty="0" smtClean="0"/>
              <a:t>: International Renewable Energy Agency – IRENA - 2019</a:t>
            </a:r>
            <a:endParaRPr lang="en-US" sz="1400" b="1" dirty="0"/>
          </a:p>
        </p:txBody>
      </p:sp>
      <p:pic>
        <p:nvPicPr>
          <p:cNvPr id="9" name="Picture 8" descr="UnitedKingdom_banner20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-99392"/>
            <a:ext cx="1224136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" y="980728"/>
            <a:ext cx="4916263" cy="544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865188"/>
            <a:ext cx="4348088" cy="564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3568" y="177281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Worldwide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2080" y="1774107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State of Palestine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" y="0"/>
            <a:ext cx="9144001" cy="865188"/>
          </a:xfrm>
          <a:prstGeom prst="rect">
            <a:avLst/>
          </a:prstGeom>
          <a:solidFill>
            <a:srgbClr val="0441BC"/>
          </a:solidFill>
          <a:ln/>
          <a:extLst>
            <a:ext uri="{FAA26D3D-D897-4be2-8F04-BA451C77F1D7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Trends in Solar Energy 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05599"/>
            <a:ext cx="5724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Source: International Renewable Energy Agency – IRENA - 2019</a:t>
            </a:r>
            <a:endParaRPr lang="en-US" sz="1400" b="1" dirty="0"/>
          </a:p>
        </p:txBody>
      </p:sp>
      <p:pic>
        <p:nvPicPr>
          <p:cNvPr id="9" name="Picture 8" descr="UnitedKingdom_banner20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-99392"/>
            <a:ext cx="1224136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53343"/>
            <a:ext cx="9108504" cy="558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8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" y="0"/>
            <a:ext cx="9144001" cy="865188"/>
          </a:xfrm>
          <a:prstGeom prst="rect">
            <a:avLst/>
          </a:prstGeom>
          <a:solidFill>
            <a:srgbClr val="0441BC"/>
          </a:solidFill>
          <a:ln/>
          <a:extLst>
            <a:ext uri="{FAA26D3D-D897-4be2-8F04-BA451C77F1D7}"/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Prices of PV Solar Modules  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852" name="AutoShape 4" descr="Image result for solar pan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54" name="AutoShape 6" descr="Image result for solar pane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56" name="Picture 8" descr="Image result for solar pan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79768" cy="4608512"/>
          </a:xfrm>
          <a:prstGeom prst="rect">
            <a:avLst/>
          </a:prstGeom>
          <a:noFill/>
        </p:spPr>
      </p:pic>
      <p:pic>
        <p:nvPicPr>
          <p:cNvPr id="146434" name="Picture 2" descr="http://c1cleantechnicacom-wpengine.netdna-ssl.com/files/2016/08/solar-panel-price-drop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5352"/>
            <a:ext cx="8892480" cy="5832648"/>
          </a:xfrm>
          <a:prstGeom prst="rect">
            <a:avLst/>
          </a:prstGeom>
          <a:noFill/>
        </p:spPr>
      </p:pic>
      <p:pic>
        <p:nvPicPr>
          <p:cNvPr id="7" name="Picture 6" descr="UnitedKingdom_banner20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-99392"/>
            <a:ext cx="1224136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4210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0441B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r>
              <a:rPr lang="en-GB" sz="3600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rPr>
              <a:t>Recommendations </a:t>
            </a:r>
            <a:endParaRPr lang="fr-FR" sz="3600" kern="1200" dirty="0" smtClean="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07504" y="1196752"/>
            <a:ext cx="89644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 algn="just">
              <a:buSzPct val="90000"/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Coupling solar energy </a:t>
            </a:r>
            <a:r>
              <a:rPr lang="en-US" sz="2200" dirty="0" smtClean="0"/>
              <a:t>with desalination has the potential to offer </a:t>
            </a:r>
            <a:r>
              <a:rPr lang="en-US" sz="2200" dirty="0" smtClean="0">
                <a:solidFill>
                  <a:srgbClr val="00B050"/>
                </a:solidFill>
              </a:rPr>
              <a:t>a sustainable source of </a:t>
            </a:r>
            <a:r>
              <a:rPr lang="en-US" sz="2200" dirty="0" smtClean="0"/>
              <a:t>energy to produce drinkable water. Furthermore, combination of solar technologies can reduce the carbon footprint of desalination.</a:t>
            </a:r>
          </a:p>
          <a:p>
            <a:pPr marL="393700" indent="-393700" algn="just">
              <a:buSzPct val="90000"/>
              <a:buFont typeface="Wingdings" pitchFamily="2" charset="2"/>
              <a:buChar char="q"/>
            </a:pPr>
            <a:endParaRPr lang="en-US" sz="2200" dirty="0" smtClean="0"/>
          </a:p>
          <a:p>
            <a:pPr marL="342900" indent="-342900" algn="just">
              <a:buSzPct val="90000"/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2060"/>
                </a:solidFill>
              </a:rPr>
              <a:t>Current desalination technologies are very energy intensive. There is a need to develop low-energy driven desalination processes, which could be integrated with solar energy</a:t>
            </a:r>
          </a:p>
          <a:p>
            <a:pPr marL="342900" indent="-342900" algn="just">
              <a:buSzPct val="90000"/>
              <a:buFont typeface="Wingdings" pitchFamily="2" charset="2"/>
              <a:buChar char="q"/>
            </a:pPr>
            <a:endParaRPr lang="en-US" sz="2200" dirty="0" smtClean="0">
              <a:solidFill>
                <a:schemeClr val="bg2"/>
              </a:solidFill>
            </a:endParaRPr>
          </a:p>
          <a:p>
            <a:pPr marL="342900" indent="-342900" algn="just">
              <a:buSzPct val="90000"/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bg2"/>
                </a:solidFill>
              </a:rPr>
              <a:t>The coupling of solar energy with desalination technologies is seen as having the potential to offer a sustainable route for increasing the supplies of desalinated water.  </a:t>
            </a:r>
            <a:r>
              <a:rPr lang="en-US" sz="2200" dirty="0" smtClean="0">
                <a:solidFill>
                  <a:srgbClr val="FF0000"/>
                </a:solidFill>
              </a:rPr>
              <a:t>G</a:t>
            </a:r>
            <a:r>
              <a:rPr lang="en-US" sz="2200" dirty="0" smtClean="0"/>
              <a:t>iven the solar potential of the region (daily </a:t>
            </a:r>
            <a:r>
              <a:rPr lang="en-US" sz="2200" u="sng" dirty="0" err="1" smtClean="0">
                <a:solidFill>
                  <a:srgbClr val="FF0000"/>
                </a:solidFill>
              </a:rPr>
              <a:t>insolation</a:t>
            </a:r>
            <a:r>
              <a:rPr lang="en-US" sz="2200" u="sng" dirty="0" smtClean="0">
                <a:solidFill>
                  <a:srgbClr val="FF0000"/>
                </a:solidFill>
              </a:rPr>
              <a:t> of ~5.6 kWh/m2/day </a:t>
            </a:r>
            <a:r>
              <a:rPr lang="en-US" sz="2200" dirty="0" smtClean="0"/>
              <a:t>which represents 2,861 mean-hours of sunshine), its proven reliability, relative simplicity of O&amp;M as well as to be quite rapidly erected especially considering the urgency to implement the desalination projects in the Gaza strip.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UnitedKingdom_banner20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224136" cy="105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.jpg"/>
          <p:cNvPicPr>
            <a:picLocks noChangeAspect="1"/>
          </p:cNvPicPr>
          <p:nvPr/>
        </p:nvPicPr>
        <p:blipFill>
          <a:blip r:embed="rId3" cstate="print">
            <a:lum bright="44000" contrast="-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16913" y="6237288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544ACB61-CD21-4358-9A56-2FFB99F77598}" type="slidenum">
              <a:rPr lang="en-GB" altLang="en-US" sz="1400">
                <a:solidFill>
                  <a:schemeClr val="accent2"/>
                </a:solidFill>
              </a:rPr>
              <a:pPr>
                <a:spcBef>
                  <a:spcPct val="50000"/>
                </a:spcBef>
              </a:pPr>
              <a:t>9</a:t>
            </a:fld>
            <a:endParaRPr lang="en-GB" altLang="en-US" sz="1400">
              <a:solidFill>
                <a:schemeClr val="accent2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2852936"/>
            <a:ext cx="7848600" cy="29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200" b="1" i="1" u="none" strike="noStrike" kern="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MS PGothic" pitchFamily="34" charset="-128"/>
                <a:cs typeface="Calibri" pitchFamily="34" charset="0"/>
              </a:rPr>
              <a:t>Thank You</a:t>
            </a:r>
            <a:endParaRPr kumimoji="0" lang="en-GB" altLang="en-US" sz="7200" b="1" i="1" u="none" strike="noStrike" kern="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Rounded MT Bold" pitchFamily="34" charset="0"/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xfam Global Identity">
      <a:dk1>
        <a:srgbClr val="000000"/>
      </a:dk1>
      <a:lt1>
        <a:srgbClr val="FFFFFF"/>
      </a:lt1>
      <a:dk2>
        <a:srgbClr val="61A534"/>
      </a:dk2>
      <a:lt2>
        <a:srgbClr val="0C884A"/>
      </a:lt2>
      <a:accent1>
        <a:srgbClr val="F16422"/>
      </a:accent1>
      <a:accent2>
        <a:srgbClr val="E70052"/>
      </a:accent2>
      <a:accent3>
        <a:srgbClr val="53297D"/>
      </a:accent3>
      <a:accent4>
        <a:srgbClr val="630235"/>
      </a:accent4>
      <a:accent5>
        <a:srgbClr val="5AC6E9"/>
      </a:accent5>
      <a:accent6>
        <a:srgbClr val="E43989"/>
      </a:accent6>
      <a:hlink>
        <a:srgbClr val="44841A"/>
      </a:hlink>
      <a:folHlink>
        <a:srgbClr val="F164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1A53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61A534"/>
        </a:dk2>
        <a:lt2>
          <a:srgbClr val="009A4C"/>
        </a:lt2>
        <a:accent1>
          <a:srgbClr val="53297D"/>
        </a:accent1>
        <a:accent2>
          <a:srgbClr val="E43989"/>
        </a:accent2>
        <a:accent3>
          <a:srgbClr val="FFFFFF"/>
        </a:accent3>
        <a:accent4>
          <a:srgbClr val="000000"/>
        </a:accent4>
        <a:accent5>
          <a:srgbClr val="B3ACBF"/>
        </a:accent5>
        <a:accent6>
          <a:srgbClr val="CF337C"/>
        </a:accent6>
        <a:hlink>
          <a:srgbClr val="630235"/>
        </a:hlink>
        <a:folHlink>
          <a:srgbClr val="F164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20479</TotalTime>
  <Words>384</Words>
  <Application>Microsoft Office PowerPoint</Application>
  <PresentationFormat>On-screen Show (4:3)</PresentationFormat>
  <Paragraphs>62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 </vt:lpstr>
      <vt:lpstr>PowerPoint Presentation</vt:lpstr>
    </vt:vector>
  </TitlesOfParts>
  <Company>OXFAM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</dc:title>
  <dc:creator>Administrator</dc:creator>
  <cp:lastModifiedBy>Mahmoud</cp:lastModifiedBy>
  <cp:revision>557</cp:revision>
  <dcterms:created xsi:type="dcterms:W3CDTF">2012-06-04T14:40:36Z</dcterms:created>
  <dcterms:modified xsi:type="dcterms:W3CDTF">2019-01-29T06:44:20Z</dcterms:modified>
</cp:coreProperties>
</file>