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879" r:id="rId2"/>
    <p:sldId id="988" r:id="rId3"/>
    <p:sldId id="979" r:id="rId4"/>
    <p:sldId id="980" r:id="rId5"/>
    <p:sldId id="981" r:id="rId6"/>
    <p:sldId id="982" r:id="rId7"/>
    <p:sldId id="975" r:id="rId8"/>
    <p:sldId id="984" r:id="rId9"/>
    <p:sldId id="977" r:id="rId10"/>
    <p:sldId id="985" r:id="rId11"/>
    <p:sldId id="989" r:id="rId12"/>
    <p:sldId id="987" r:id="rId13"/>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78" userDrawn="1">
          <p15:clr>
            <a:srgbClr val="A4A3A4"/>
          </p15:clr>
        </p15:guide>
        <p15:guide id="3" orient="horz" pos="187" userDrawn="1">
          <p15:clr>
            <a:srgbClr val="A4A3A4"/>
          </p15:clr>
        </p15:guide>
        <p15:guide id="4" orient="horz" pos="368" userDrawn="1">
          <p15:clr>
            <a:srgbClr val="A4A3A4"/>
          </p15:clr>
        </p15:guide>
        <p15:guide id="5" orient="horz" pos="4020" userDrawn="1">
          <p15:clr>
            <a:srgbClr val="A4A3A4"/>
          </p15:clr>
        </p15:guide>
        <p15:guide id="6" orient="horz" pos="4080" userDrawn="1">
          <p15:clr>
            <a:srgbClr val="A4A3A4"/>
          </p15:clr>
        </p15:guide>
        <p15:guide id="8" pos="312" userDrawn="1">
          <p15:clr>
            <a:srgbClr val="A4A3A4"/>
          </p15:clr>
        </p15:guide>
        <p15:guide id="9" pos="5592" userDrawn="1">
          <p15:clr>
            <a:srgbClr val="A4A3A4"/>
          </p15:clr>
        </p15:guide>
        <p15:guide id="10" pos="480" userDrawn="1">
          <p15:clr>
            <a:srgbClr val="A4A3A4"/>
          </p15:clr>
        </p15:guide>
        <p15:guide id="11" orient="horz" pos="527" userDrawn="1">
          <p15:clr>
            <a:srgbClr val="A4A3A4"/>
          </p15:clr>
        </p15:guide>
        <p15:guide id="12" orient="horz" pos="624" userDrawn="1">
          <p15:clr>
            <a:srgbClr val="A4A3A4"/>
          </p15:clr>
        </p15:guide>
        <p15:guide id="13" orient="horz" pos="3288" userDrawn="1">
          <p15:clr>
            <a:srgbClr val="A4A3A4"/>
          </p15:clr>
        </p15:guide>
        <p15:guide id="14" orient="horz" pos="232" userDrawn="1">
          <p15:clr>
            <a:srgbClr val="A4A3A4"/>
          </p15:clr>
        </p15:guide>
        <p15:guide id="15" orient="horz" pos="4008" userDrawn="1">
          <p15:clr>
            <a:srgbClr val="A4A3A4"/>
          </p15:clr>
        </p15:guide>
        <p15:guide id="17" orient="horz" pos="888" userDrawn="1">
          <p15:clr>
            <a:srgbClr val="A4A3A4"/>
          </p15:clr>
        </p15:guide>
        <p15:guide id="20" pos="1608" userDrawn="1">
          <p15:clr>
            <a:srgbClr val="A4A3A4"/>
          </p15:clr>
        </p15:guide>
        <p15:guide id="21" orient="horz" pos="2160" userDrawn="1">
          <p15:clr>
            <a:srgbClr val="A4A3A4"/>
          </p15:clr>
        </p15:guide>
        <p15:guide id="23" pos="504" userDrawn="1">
          <p15:clr>
            <a:srgbClr val="A4A3A4"/>
          </p15:clr>
        </p15:guide>
        <p15:guide id="24" orient="horz" pos="1080" userDrawn="1">
          <p15:clr>
            <a:srgbClr val="A4A3A4"/>
          </p15:clr>
        </p15:guide>
        <p15:guide id="25" pos="51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nquet Jean" initials="BJ" lastIdx="17" clrIdx="0"/>
  <p:cmAuthor id="7" name="Julie Carles" initials="JC" lastIdx="31" clrIdx="7">
    <p:extLst>
      <p:ext uri="{19B8F6BF-5375-455C-9EA6-DF929625EA0E}">
        <p15:presenceInfo xmlns:p15="http://schemas.microsoft.com/office/powerpoint/2012/main" userId="S-1-5-21-1385568035-1675961066-622671684-12216316" providerId="AD"/>
      </p:ext>
    </p:extLst>
  </p:cmAuthor>
  <p:cmAuthor id="1" name="AN" initials="AN" lastIdx="13" clrIdx="1">
    <p:extLst/>
  </p:cmAuthor>
  <p:cmAuthor id="2" name="Akhilesh Goyal" initials="AG" lastIdx="3" clrIdx="2">
    <p:extLst>
      <p:ext uri="{19B8F6BF-5375-455C-9EA6-DF929625EA0E}">
        <p15:presenceInfo xmlns:p15="http://schemas.microsoft.com/office/powerpoint/2012/main" userId="Akhilesh Goyal" providerId="None"/>
      </p:ext>
    </p:extLst>
  </p:cmAuthor>
  <p:cmAuthor id="3" name="Synergy" initials="Synergy" lastIdx="50" clrIdx="3">
    <p:extLst>
      <p:ext uri="{19B8F6BF-5375-455C-9EA6-DF929625EA0E}">
        <p15:presenceInfo xmlns:p15="http://schemas.microsoft.com/office/powerpoint/2012/main" userId="Synergy" providerId="None"/>
      </p:ext>
    </p:extLst>
  </p:cmAuthor>
  <p:cmAuthor id="4" name="Basem Abdel Halim" initials="BAH" lastIdx="2" clrIdx="4">
    <p:extLst>
      <p:ext uri="{19B8F6BF-5375-455C-9EA6-DF929625EA0E}">
        <p15:presenceInfo xmlns:p15="http://schemas.microsoft.com/office/powerpoint/2012/main" userId="S-1-5-21-1394190292-2054051918-3928435415-1112" providerId="AD"/>
      </p:ext>
    </p:extLst>
  </p:cmAuthor>
  <p:cmAuthor id="5" name="Praveen" initials="Synergy" lastIdx="29" clrIdx="5">
    <p:extLst>
      <p:ext uri="{19B8F6BF-5375-455C-9EA6-DF929625EA0E}">
        <p15:presenceInfo xmlns:p15="http://schemas.microsoft.com/office/powerpoint/2012/main" userId="Praveen" providerId="None"/>
      </p:ext>
    </p:extLst>
  </p:cmAuthor>
  <p:cmAuthor id="6" name="Aman Sachdeva" initials="AS" lastIdx="12" clrIdx="6">
    <p:extLst>
      <p:ext uri="{19B8F6BF-5375-455C-9EA6-DF929625EA0E}">
        <p15:presenceInfo xmlns:p15="http://schemas.microsoft.com/office/powerpoint/2012/main" userId="7cd9cf5342f7c7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84A7"/>
    <a:srgbClr val="0C779D"/>
    <a:srgbClr val="41AABF"/>
    <a:srgbClr val="5DCEAF"/>
    <a:srgbClr val="A7EA52"/>
    <a:srgbClr val="5ECCF3"/>
    <a:srgbClr val="4E67C8"/>
    <a:srgbClr val="86BBCE"/>
    <a:srgbClr val="78BE20"/>
    <a:srgbClr val="E74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95400" autoAdjust="0"/>
  </p:normalViewPr>
  <p:slideViewPr>
    <p:cSldViewPr snapToGrid="0">
      <p:cViewPr varScale="1">
        <p:scale>
          <a:sx n="87" d="100"/>
          <a:sy n="87" d="100"/>
        </p:scale>
        <p:origin x="840" y="72"/>
      </p:cViewPr>
      <p:guideLst>
        <p:guide orient="horz" pos="4178"/>
        <p:guide orient="horz" pos="187"/>
        <p:guide orient="horz" pos="368"/>
        <p:guide orient="horz" pos="4020"/>
        <p:guide orient="horz" pos="4080"/>
        <p:guide pos="312"/>
        <p:guide pos="5592"/>
        <p:guide pos="480"/>
        <p:guide orient="horz" pos="527"/>
        <p:guide orient="horz" pos="624"/>
        <p:guide orient="horz" pos="3288"/>
        <p:guide orient="horz" pos="232"/>
        <p:guide orient="horz" pos="4008"/>
        <p:guide orient="horz" pos="888"/>
        <p:guide pos="1608"/>
        <p:guide orient="horz" pos="2160"/>
        <p:guide pos="504"/>
        <p:guide orient="horz" pos="1080"/>
        <p:guide pos="5112"/>
      </p:guideLst>
    </p:cSldViewPr>
  </p:slideViewPr>
  <p:outlineViewPr>
    <p:cViewPr>
      <p:scale>
        <a:sx n="33" d="100"/>
        <a:sy n="33" d="100"/>
      </p:scale>
      <p:origin x="0" y="2912"/>
    </p:cViewPr>
  </p:outlineViewPr>
  <p:notesTextViewPr>
    <p:cViewPr>
      <p:scale>
        <a:sx n="65" d="100"/>
        <a:sy n="65" d="100"/>
      </p:scale>
      <p:origin x="0" y="0"/>
    </p:cViewPr>
  </p:notesTextViewPr>
  <p:sorterViewPr>
    <p:cViewPr>
      <p:scale>
        <a:sx n="66" d="100"/>
        <a:sy n="66" d="100"/>
      </p:scale>
      <p:origin x="0" y="0"/>
    </p:cViewPr>
  </p:sorterViewPr>
  <p:notesViewPr>
    <p:cSldViewPr snapToGrid="0">
      <p:cViewPr varScale="1">
        <p:scale>
          <a:sx n="55" d="100"/>
          <a:sy n="55" d="100"/>
        </p:scale>
        <p:origin x="285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manualLayout>
                  <c:x val="3.7574886472524265E-2"/>
                  <c:y val="-0.1146253492506985"/>
                </c:manualLayout>
              </c:layout>
              <c:tx>
                <c:rich>
                  <a:bodyPr/>
                  <a:lstStyle/>
                  <a:p>
                    <a:r>
                      <a:rPr lang="en-US" sz="1400" b="1" dirty="0">
                        <a:solidFill>
                          <a:schemeClr val="tx1"/>
                        </a:solidFill>
                        <a:latin typeface="+mj-lt"/>
                        <a:cs typeface="Arial" pitchFamily="34" charset="0"/>
                      </a:rPr>
                      <a:t>IEC</a:t>
                    </a:r>
                  </a:p>
                  <a:p>
                    <a:r>
                      <a:rPr lang="en-US" sz="1400" b="1" dirty="0">
                        <a:solidFill>
                          <a:schemeClr val="tx1"/>
                        </a:solidFill>
                        <a:latin typeface="+mj-lt"/>
                        <a:cs typeface="Arial" pitchFamily="34" charset="0"/>
                      </a:rPr>
                      <a:t>225 MW</a:t>
                    </a:r>
                  </a:p>
                  <a:p>
                    <a:r>
                      <a:rPr lang="en-US" sz="1400" b="1" dirty="0" smtClean="0">
                        <a:solidFill>
                          <a:schemeClr val="tx1"/>
                        </a:solidFill>
                        <a:latin typeface="+mj-lt"/>
                        <a:cs typeface="Arial" pitchFamily="34" charset="0"/>
                      </a:rPr>
                      <a:t>37 </a:t>
                    </a:r>
                    <a:r>
                      <a:rPr lang="en-US" sz="1400" b="1" dirty="0">
                        <a:solidFill>
                          <a:schemeClr val="tx1"/>
                        </a:solidFill>
                        <a:latin typeface="+mj-lt"/>
                        <a:cs typeface="Arial" pitchFamily="34" charset="0"/>
                      </a:rPr>
                      <a:t>%</a:t>
                    </a:r>
                  </a:p>
                  <a:p>
                    <a:endParaRPr lang="en-US" sz="1200" dirty="0">
                      <a:latin typeface="Book Antiqua" panose="02040602050305030304" pitchFamily="18" charset="0"/>
                    </a:endParaRP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367-4146-9DFB-B5CB2FB7CB7A}"/>
                </c:ext>
                <c:ext xmlns:c15="http://schemas.microsoft.com/office/drawing/2012/chart" uri="{CE6537A1-D6FC-4f65-9D91-7224C49458BB}">
                  <c15:layout/>
                </c:ext>
              </c:extLst>
            </c:dLbl>
            <c:dLbl>
              <c:idx val="1"/>
              <c:layout>
                <c:manualLayout>
                  <c:x val="0.25305523953457543"/>
                  <c:y val="2.629713696626345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sz="1400" b="1" dirty="0">
                        <a:solidFill>
                          <a:schemeClr val="tx1"/>
                        </a:solidFill>
                        <a:latin typeface="+mj-lt"/>
                        <a:cs typeface="Arial" pitchFamily="34" charset="0"/>
                      </a:rPr>
                      <a:t>GPP</a:t>
                    </a:r>
                  </a:p>
                  <a:p>
                    <a:pPr>
                      <a:defRPr/>
                    </a:pPr>
                    <a:r>
                      <a:rPr lang="en-US" sz="1400" b="1" dirty="0">
                        <a:solidFill>
                          <a:schemeClr val="tx1"/>
                        </a:solidFill>
                        <a:latin typeface="+mj-lt"/>
                        <a:cs typeface="Arial" pitchFamily="34" charset="0"/>
                      </a:rPr>
                      <a:t>120 MW</a:t>
                    </a:r>
                  </a:p>
                  <a:p>
                    <a:pPr>
                      <a:defRPr/>
                    </a:pPr>
                    <a:r>
                      <a:rPr lang="en-US" sz="1400" b="1" dirty="0" smtClean="0">
                        <a:solidFill>
                          <a:schemeClr val="tx1"/>
                        </a:solidFill>
                        <a:latin typeface="+mj-lt"/>
                        <a:cs typeface="Arial" pitchFamily="34" charset="0"/>
                      </a:rPr>
                      <a:t>19 </a:t>
                    </a:r>
                    <a:r>
                      <a:rPr lang="en-US" sz="1400" b="1" dirty="0">
                        <a:solidFill>
                          <a:schemeClr val="tx1"/>
                        </a:solidFill>
                        <a:latin typeface="+mj-lt"/>
                        <a:cs typeface="Arial" pitchFamily="34" charset="0"/>
                      </a:rPr>
                      <a:t>%</a:t>
                    </a:r>
                    <a:endParaRPr lang="en-US" sz="1400" dirty="0">
                      <a:solidFill>
                        <a:schemeClr val="tx1"/>
                      </a:solidFill>
                      <a:latin typeface="+mj-lt"/>
                    </a:endParaRPr>
                  </a:p>
                </c:rich>
              </c:tx>
              <c:spPr>
                <a:noFill/>
                <a:ln>
                  <a:noFill/>
                </a:ln>
                <a:effectLst>
                  <a:outerShdw blurRad="50800" dist="50800" dir="5400000" algn="ctr" rotWithShape="0">
                    <a:schemeClr val="accent1">
                      <a:alpha val="99000"/>
                    </a:schemeClr>
                  </a:outerShdw>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ar-SA"/>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367-4146-9DFB-B5CB2FB7CB7A}"/>
                </c:ext>
                <c:ext xmlns:c15="http://schemas.microsoft.com/office/drawing/2012/chart" uri="{CE6537A1-D6FC-4f65-9D91-7224C49458BB}">
                  <c15:layout>
                    <c:manualLayout>
                      <c:w val="0.1176609826551505"/>
                      <c:h val="0.15432156641316952"/>
                    </c:manualLayout>
                  </c15:layout>
                </c:ext>
              </c:extLst>
            </c:dLbl>
            <c:dLbl>
              <c:idx val="2"/>
              <c:layout>
                <c:manualLayout>
                  <c:x val="-2.694161445553726E-2"/>
                  <c:y val="4.3299477000264285E-2"/>
                </c:manualLayout>
              </c:layout>
              <c:tx>
                <c:rich>
                  <a:bodyPr/>
                  <a:lstStyle/>
                  <a:p>
                    <a:r>
                      <a:rPr lang="en-US" sz="1200" b="1" dirty="0">
                        <a:solidFill>
                          <a:schemeClr val="tx1"/>
                        </a:solidFill>
                        <a:latin typeface="+mj-lt"/>
                        <a:cs typeface="Arial" pitchFamily="34" charset="0"/>
                      </a:rPr>
                      <a:t>EGYPT</a:t>
                    </a:r>
                  </a:p>
                  <a:p>
                    <a:r>
                      <a:rPr lang="en-US" sz="1200" b="1" dirty="0">
                        <a:solidFill>
                          <a:schemeClr val="tx1"/>
                        </a:solidFill>
                        <a:latin typeface="+mj-lt"/>
                        <a:cs typeface="Arial" pitchFamily="34" charset="0"/>
                      </a:rPr>
                      <a:t>50 MW</a:t>
                    </a:r>
                  </a:p>
                  <a:p>
                    <a:r>
                      <a:rPr lang="en-US" sz="1200" b="1" dirty="0" smtClean="0">
                        <a:solidFill>
                          <a:schemeClr val="tx1"/>
                        </a:solidFill>
                        <a:latin typeface="+mj-lt"/>
                        <a:cs typeface="Arial" pitchFamily="34" charset="0"/>
                      </a:rPr>
                      <a:t>8 </a:t>
                    </a:r>
                    <a:r>
                      <a:rPr lang="en-US" sz="1200" b="1" dirty="0">
                        <a:solidFill>
                          <a:schemeClr val="tx1"/>
                        </a:solidFill>
                        <a:latin typeface="+mj-lt"/>
                        <a:cs typeface="Arial" pitchFamily="34" charset="0"/>
                      </a:rPr>
                      <a:t>%</a:t>
                    </a:r>
                    <a:endParaRPr lang="en-US" sz="1200" b="1" dirty="0">
                      <a:solidFill>
                        <a:schemeClr val="tx1"/>
                      </a:solidFill>
                      <a:latin typeface="+mj-lt"/>
                    </a:endParaRP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4571476926533853E-2"/>
                  <c:y val="-0.17047983425762764"/>
                </c:manualLayout>
              </c:layout>
              <c:tx>
                <c:rich>
                  <a:bodyPr/>
                  <a:lstStyle/>
                  <a:p>
                    <a:r>
                      <a:rPr lang="en-US" sz="1200" b="1" dirty="0">
                        <a:solidFill>
                          <a:schemeClr val="tx1"/>
                        </a:solidFill>
                        <a:latin typeface="+mj-lt"/>
                        <a:cs typeface="Arial" pitchFamily="34" charset="0"/>
                      </a:rPr>
                      <a:t>SOLAR</a:t>
                    </a:r>
                  </a:p>
                  <a:p>
                    <a:r>
                      <a:rPr lang="en-US" sz="1200" b="1" dirty="0" smtClean="0">
                        <a:solidFill>
                          <a:schemeClr val="tx1"/>
                        </a:solidFill>
                        <a:latin typeface="+mj-lt"/>
                        <a:cs typeface="Arial" pitchFamily="34" charset="0"/>
                      </a:rPr>
                      <a:t>30MW</a:t>
                    </a:r>
                    <a:endParaRPr lang="en-US" sz="1200" b="1" dirty="0">
                      <a:solidFill>
                        <a:schemeClr val="tx1"/>
                      </a:solidFill>
                      <a:latin typeface="+mj-lt"/>
                      <a:cs typeface="Arial" pitchFamily="34" charset="0"/>
                    </a:endParaRPr>
                  </a:p>
                  <a:p>
                    <a:r>
                      <a:rPr lang="en-US" sz="1200" b="1" dirty="0" smtClean="0">
                        <a:solidFill>
                          <a:schemeClr val="tx1"/>
                        </a:solidFill>
                        <a:latin typeface="+mj-lt"/>
                        <a:cs typeface="Arial" pitchFamily="34" charset="0"/>
                      </a:rPr>
                      <a:t>5</a:t>
                    </a:r>
                    <a:r>
                      <a:rPr lang="en-US" sz="1200" b="1" baseline="0" dirty="0" smtClean="0">
                        <a:solidFill>
                          <a:schemeClr val="tx1"/>
                        </a:solidFill>
                        <a:latin typeface="+mj-lt"/>
                        <a:cs typeface="Arial" pitchFamily="34" charset="0"/>
                      </a:rPr>
                      <a:t> </a:t>
                    </a:r>
                    <a:r>
                      <a:rPr lang="en-US" sz="1200" b="1" dirty="0" smtClean="0">
                        <a:solidFill>
                          <a:schemeClr val="tx1"/>
                        </a:solidFill>
                        <a:latin typeface="+mj-lt"/>
                        <a:cs typeface="Arial" pitchFamily="34" charset="0"/>
                      </a:rPr>
                      <a:t>%</a:t>
                    </a:r>
                    <a:endParaRPr lang="en-US" sz="1200" b="1" dirty="0">
                      <a:solidFill>
                        <a:schemeClr val="tx1"/>
                      </a:solidFill>
                      <a:latin typeface="+mj-lt"/>
                    </a:endParaRP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367-4146-9DFB-B5CB2FB7CB7A}"/>
                </c:ext>
                <c:ext xmlns:c15="http://schemas.microsoft.com/office/drawing/2012/chart" uri="{CE6537A1-D6FC-4f65-9D91-7224C49458BB}">
                  <c15:layout/>
                </c:ext>
              </c:extLst>
            </c:dLbl>
            <c:dLbl>
              <c:idx val="4"/>
              <c:layout>
                <c:manualLayout>
                  <c:x val="-6.0420056867891515E-2"/>
                  <c:y val="2.5878900554097424E-2"/>
                </c:manualLayout>
              </c:layout>
              <c:tx>
                <c:rich>
                  <a:bodyPr/>
                  <a:lstStyle/>
                  <a:p>
                    <a:r>
                      <a:rPr lang="en-US" sz="1400" b="1" dirty="0">
                        <a:solidFill>
                          <a:schemeClr val="tx1"/>
                        </a:solidFill>
                        <a:latin typeface="+mj-lt"/>
                      </a:rPr>
                      <a:t>SHORTAGE</a:t>
                    </a:r>
                  </a:p>
                  <a:p>
                    <a:r>
                      <a:rPr lang="en-US" sz="1400" b="1" dirty="0">
                        <a:solidFill>
                          <a:schemeClr val="tx1"/>
                        </a:solidFill>
                        <a:latin typeface="+mj-lt"/>
                      </a:rPr>
                      <a:t>182 MW</a:t>
                    </a:r>
                  </a:p>
                  <a:p>
                    <a:r>
                      <a:rPr lang="en-US" sz="1400" b="1" dirty="0">
                        <a:solidFill>
                          <a:schemeClr val="tx1"/>
                        </a:solidFill>
                        <a:latin typeface="+mj-lt"/>
                      </a:rPr>
                      <a:t>30 %</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367-4146-9DFB-B5CB2FB7CB7A}"/>
                </c:ext>
                <c:ext xmlns:c15="http://schemas.microsoft.com/office/drawing/2012/chart" uri="{CE6537A1-D6FC-4f65-9D91-7224C49458BB}">
                  <c15:layout/>
                </c:ext>
              </c:extLst>
            </c:dLbl>
            <c:spPr>
              <a:noFill/>
              <a:ln>
                <a:noFill/>
              </a:ln>
              <a:effectLst>
                <a:outerShdw blurRad="50800" dist="50800" dir="5400000" algn="ctr" rotWithShape="0">
                  <a:schemeClr val="accent1">
                    <a:alpha val="99000"/>
                  </a:schemeClr>
                </a:outerShdw>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ar-SA"/>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ورقة1!$B$3:$B$7</c:f>
              <c:strCache>
                <c:ptCount val="5"/>
                <c:pt idx="0">
                  <c:v>IEC</c:v>
                </c:pt>
                <c:pt idx="1">
                  <c:v>GPP</c:v>
                </c:pt>
                <c:pt idx="2">
                  <c:v>Egypt</c:v>
                </c:pt>
                <c:pt idx="3">
                  <c:v>Solar</c:v>
                </c:pt>
                <c:pt idx="4">
                  <c:v>Shortge</c:v>
                </c:pt>
              </c:strCache>
            </c:strRef>
          </c:cat>
          <c:val>
            <c:numRef>
              <c:f>ورقة1!$C$3:$C$7</c:f>
              <c:numCache>
                <c:formatCode>General</c:formatCode>
                <c:ptCount val="5"/>
                <c:pt idx="0">
                  <c:v>225</c:v>
                </c:pt>
                <c:pt idx="1">
                  <c:v>120</c:v>
                </c:pt>
                <c:pt idx="2">
                  <c:v>50</c:v>
                </c:pt>
                <c:pt idx="3">
                  <c:v>38</c:v>
                </c:pt>
                <c:pt idx="4">
                  <c:v>146</c:v>
                </c:pt>
              </c:numCache>
            </c:numRef>
          </c:val>
          <c:extLst xmlns:c16r2="http://schemas.microsoft.com/office/drawing/2015/06/chart">
            <c:ext xmlns:c16="http://schemas.microsoft.com/office/drawing/2014/chart" uri="{C3380CC4-5D6E-409C-BE32-E72D297353CC}">
              <c16:uniqueId val="{00000005-3367-4146-9DFB-B5CB2FB7CB7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7242610891594119"/>
          <c:y val="0.36229475094056496"/>
          <c:w val="0.10694700871385467"/>
          <c:h val="0.39107122609329914"/>
        </c:manualLayout>
      </c:layout>
      <c:overlay val="0"/>
      <c:spPr>
        <a:noFill/>
        <a:ln>
          <a:noFill/>
        </a:ln>
        <a:effectLst>
          <a:outerShdw blurRad="50800" dist="50800" dir="5400000" algn="ctr" rotWithShape="0">
            <a:schemeClr val="accent1"/>
          </a:outerShdw>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ar-SA"/>
        </a:p>
      </c:txPr>
    </c:legend>
    <c:plotVisOnly val="1"/>
    <c:dispBlanksAs val="gap"/>
    <c:showDLblsOverMax val="0"/>
  </c:chart>
  <c:spPr>
    <a:noFill/>
    <a:ln>
      <a:noFill/>
    </a:ln>
    <a:effectLst/>
  </c:spPr>
  <c:txPr>
    <a:bodyPr/>
    <a:lstStyle/>
    <a:p>
      <a:pPr>
        <a:defRPr/>
      </a:pPr>
      <a:endParaRPr lang="ar-SA"/>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8709"/>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50839" y="2"/>
            <a:ext cx="2945659" cy="498709"/>
          </a:xfrm>
          <a:prstGeom prst="rect">
            <a:avLst/>
          </a:prstGeom>
        </p:spPr>
        <p:txBody>
          <a:bodyPr vert="horz" lIns="93177" tIns="46589" rIns="93177" bIns="46589" rtlCol="0"/>
          <a:lstStyle>
            <a:lvl1pPr algn="r">
              <a:defRPr sz="1200"/>
            </a:lvl1pPr>
          </a:lstStyle>
          <a:p>
            <a:fld id="{9BB411CE-5B86-43C1-BDAD-E203B22276E6}" type="datetimeFigureOut">
              <a:rPr lang="en-US" smtClean="0"/>
              <a:t>1/31/2019</a:t>
            </a:fld>
            <a:endParaRPr lang="en-US" dirty="0"/>
          </a:p>
        </p:txBody>
      </p:sp>
      <p:sp>
        <p:nvSpPr>
          <p:cNvPr id="4" name="Footer Placeholder 3"/>
          <p:cNvSpPr>
            <a:spLocks noGrp="1"/>
          </p:cNvSpPr>
          <p:nvPr>
            <p:ph type="ftr" sz="quarter" idx="2"/>
          </p:nvPr>
        </p:nvSpPr>
        <p:spPr>
          <a:xfrm>
            <a:off x="2" y="9429518"/>
            <a:ext cx="2945659" cy="498708"/>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839" y="9429518"/>
            <a:ext cx="2945659" cy="498708"/>
          </a:xfrm>
          <a:prstGeom prst="rect">
            <a:avLst/>
          </a:prstGeom>
        </p:spPr>
        <p:txBody>
          <a:bodyPr vert="horz" lIns="93177" tIns="46589" rIns="93177" bIns="46589" rtlCol="0" anchor="b"/>
          <a:lstStyle>
            <a:lvl1pPr algn="r">
              <a:defRPr sz="1200"/>
            </a:lvl1pPr>
          </a:lstStyle>
          <a:p>
            <a:fld id="{4A5E92C2-9C59-4E55-800D-5A8743F3C483}" type="slidenum">
              <a:rPr lang="en-US" smtClean="0"/>
              <a:t>‹#›</a:t>
            </a:fld>
            <a:endParaRPr lang="en-US" dirty="0"/>
          </a:p>
        </p:txBody>
      </p:sp>
    </p:spTree>
    <p:extLst>
      <p:ext uri="{BB962C8B-B14F-4D97-AF65-F5344CB8AC3E}">
        <p14:creationId xmlns:p14="http://schemas.microsoft.com/office/powerpoint/2010/main" val="29970636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41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50839" y="0"/>
            <a:ext cx="2945659" cy="496412"/>
          </a:xfrm>
          <a:prstGeom prst="rect">
            <a:avLst/>
          </a:prstGeom>
        </p:spPr>
        <p:txBody>
          <a:bodyPr vert="horz" lIns="93177" tIns="46589" rIns="93177" bIns="46589" rtlCol="0"/>
          <a:lstStyle>
            <a:lvl1pPr algn="r">
              <a:defRPr sz="1200"/>
            </a:lvl1pPr>
          </a:lstStyle>
          <a:p>
            <a:fld id="{6A81E4E3-C5B1-B440-9AB9-8EAF1891591A}" type="datetimeFigureOut">
              <a:rPr lang="en-US" smtClean="0"/>
              <a:t>1/31/2019</a:t>
            </a:fld>
            <a:endParaRPr lang="en-US"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429516"/>
            <a:ext cx="2945659" cy="496412"/>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839" y="9429516"/>
            <a:ext cx="2945659" cy="496412"/>
          </a:xfrm>
          <a:prstGeom prst="rect">
            <a:avLst/>
          </a:prstGeom>
        </p:spPr>
        <p:txBody>
          <a:bodyPr vert="horz" lIns="93177" tIns="46589" rIns="93177" bIns="46589" rtlCol="0" anchor="b"/>
          <a:lstStyle>
            <a:lvl1pPr algn="r">
              <a:defRPr sz="1200"/>
            </a:lvl1pPr>
          </a:lstStyle>
          <a:p>
            <a:fld id="{C4E553A4-FB9D-3C4F-8CA8-CFB89621A01F}" type="slidenum">
              <a:rPr lang="en-US" smtClean="0"/>
              <a:t>‹#›</a:t>
            </a:fld>
            <a:endParaRPr lang="en-US" dirty="0"/>
          </a:p>
        </p:txBody>
      </p:sp>
    </p:spTree>
    <p:extLst>
      <p:ext uri="{BB962C8B-B14F-4D97-AF65-F5344CB8AC3E}">
        <p14:creationId xmlns:p14="http://schemas.microsoft.com/office/powerpoint/2010/main" val="195125295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071083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E553A4-FB9D-3C4F-8CA8-CFB89621A01F}" type="slidenum">
              <a:rPr lang="en-US" smtClean="0"/>
              <a:t>7</a:t>
            </a:fld>
            <a:endParaRPr lang="en-US" dirty="0"/>
          </a:p>
        </p:txBody>
      </p:sp>
    </p:spTree>
    <p:extLst>
      <p:ext uri="{BB962C8B-B14F-4D97-AF65-F5344CB8AC3E}">
        <p14:creationId xmlns:p14="http://schemas.microsoft.com/office/powerpoint/2010/main" val="299863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4538"/>
            <a:ext cx="4965700" cy="37242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E553A4-FB9D-3C4F-8CA8-CFB89621A01F}" type="slidenum">
              <a:rPr lang="en-US" smtClean="0"/>
              <a:t>9</a:t>
            </a:fld>
            <a:endParaRPr lang="en-US" dirty="0"/>
          </a:p>
        </p:txBody>
      </p:sp>
    </p:spTree>
    <p:extLst>
      <p:ext uri="{BB962C8B-B14F-4D97-AF65-F5344CB8AC3E}">
        <p14:creationId xmlns:p14="http://schemas.microsoft.com/office/powerpoint/2010/main" val="2047877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 descr="cid:image001.jpg@01D19008.9C85FD6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08385" y="107797"/>
            <a:ext cx="1320406" cy="549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object 8"/>
          <p:cNvSpPr txBox="1">
            <a:spLocks/>
          </p:cNvSpPr>
          <p:nvPr userDrawn="1"/>
        </p:nvSpPr>
        <p:spPr>
          <a:xfrm>
            <a:off x="4038701" y="6678629"/>
            <a:ext cx="2592379" cy="123111"/>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nSpc>
                <a:spcPct val="100000"/>
              </a:lnSpc>
            </a:pPr>
            <a:r>
              <a:rPr lang="en-US" sz="800" dirty="0">
                <a:solidFill>
                  <a:schemeClr val="tx1">
                    <a:lumMod val="65000"/>
                    <a:lumOff val="35000"/>
                  </a:schemeClr>
                </a:solidFill>
                <a:latin typeface="Franklin Gothic Medium"/>
                <a:cs typeface="Franklin Gothic Medium"/>
              </a:rPr>
              <a:t>Pri</a:t>
            </a:r>
            <a:r>
              <a:rPr lang="en-US" sz="800" spc="-15" dirty="0">
                <a:solidFill>
                  <a:schemeClr val="tx1">
                    <a:lumMod val="65000"/>
                    <a:lumOff val="35000"/>
                  </a:schemeClr>
                </a:solidFill>
                <a:latin typeface="Franklin Gothic Medium"/>
                <a:cs typeface="Franklin Gothic Medium"/>
              </a:rPr>
              <a:t>v</a:t>
            </a:r>
            <a:r>
              <a:rPr lang="en-US" sz="800" spc="-5" dirty="0">
                <a:solidFill>
                  <a:schemeClr val="tx1">
                    <a:lumMod val="65000"/>
                    <a:lumOff val="35000"/>
                  </a:schemeClr>
                </a:solidFill>
                <a:latin typeface="Franklin Gothic Medium"/>
                <a:cs typeface="Franklin Gothic Medium"/>
              </a:rPr>
              <a:t>a</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 and </a:t>
            </a:r>
            <a:r>
              <a:rPr lang="en-US" sz="800" spc="-10" dirty="0">
                <a:solidFill>
                  <a:schemeClr val="tx1">
                    <a:lumMod val="65000"/>
                    <a:lumOff val="35000"/>
                  </a:schemeClr>
                </a:solidFill>
                <a:latin typeface="Franklin Gothic Medium"/>
                <a:cs typeface="Franklin Gothic Medium"/>
              </a:rPr>
              <a:t>C</a:t>
            </a:r>
            <a:r>
              <a:rPr lang="en-US" sz="800" dirty="0">
                <a:solidFill>
                  <a:schemeClr val="tx1">
                    <a:lumMod val="65000"/>
                    <a:lumOff val="35000"/>
                  </a:schemeClr>
                </a:solidFill>
                <a:latin typeface="Franklin Gothic Medium"/>
                <a:cs typeface="Franklin Gothic Medium"/>
              </a:rPr>
              <a:t>onfidential: </a:t>
            </a:r>
            <a:r>
              <a:rPr lang="en-US" sz="800" spc="-10" dirty="0">
                <a:solidFill>
                  <a:schemeClr val="tx1">
                    <a:lumMod val="65000"/>
                    <a:lumOff val="35000"/>
                  </a:schemeClr>
                </a:solidFill>
                <a:latin typeface="Franklin Gothic Medium"/>
                <a:cs typeface="Franklin Gothic Medium"/>
              </a:rPr>
              <a:t>F</a:t>
            </a:r>
            <a:r>
              <a:rPr lang="en-US" sz="800" dirty="0">
                <a:solidFill>
                  <a:schemeClr val="tx1">
                    <a:lumMod val="65000"/>
                    <a:lumOff val="35000"/>
                  </a:schemeClr>
                </a:solidFill>
                <a:latin typeface="Franklin Gothic Medium"/>
                <a:cs typeface="Franklin Gothic Medium"/>
              </a:rPr>
              <a:t>or Limi</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ed Ci</a:t>
            </a:r>
            <a:r>
              <a:rPr lang="en-US" sz="800" spc="-15" dirty="0">
                <a:solidFill>
                  <a:schemeClr val="tx1">
                    <a:lumMod val="65000"/>
                    <a:lumOff val="35000"/>
                  </a:schemeClr>
                </a:solidFill>
                <a:latin typeface="Franklin Gothic Medium"/>
                <a:cs typeface="Franklin Gothic Medium"/>
              </a:rPr>
              <a:t>r</a:t>
            </a:r>
            <a:r>
              <a:rPr lang="en-US" sz="800" dirty="0">
                <a:solidFill>
                  <a:schemeClr val="tx1">
                    <a:lumMod val="65000"/>
                    <a:lumOff val="35000"/>
                  </a:schemeClr>
                </a:solidFill>
                <a:latin typeface="Franklin Gothic Medium"/>
                <a:cs typeface="Franklin Gothic Medium"/>
              </a:rPr>
              <a:t>cul</a:t>
            </a:r>
            <a:r>
              <a:rPr lang="en-US" sz="800" spc="-5" dirty="0">
                <a:solidFill>
                  <a:schemeClr val="tx1">
                    <a:lumMod val="65000"/>
                    <a:lumOff val="35000"/>
                  </a:schemeClr>
                </a:solidFill>
                <a:latin typeface="Franklin Gothic Medium"/>
                <a:cs typeface="Franklin Gothic Medium"/>
              </a:rPr>
              <a:t>a</a:t>
            </a:r>
            <a:r>
              <a:rPr lang="en-US" sz="800" dirty="0">
                <a:solidFill>
                  <a:schemeClr val="tx1">
                    <a:lumMod val="65000"/>
                    <a:lumOff val="35000"/>
                  </a:schemeClr>
                </a:solidFill>
                <a:latin typeface="Franklin Gothic Medium"/>
                <a:cs typeface="Franklin Gothic Medium"/>
              </a:rPr>
              <a:t>tion Only</a:t>
            </a:r>
          </a:p>
        </p:txBody>
      </p:sp>
      <p:grpSp>
        <p:nvGrpSpPr>
          <p:cNvPr id="8" name="Group 7">
            <a:extLst>
              <a:ext uri="{FF2B5EF4-FFF2-40B4-BE49-F238E27FC236}">
                <a16:creationId xmlns="" xmlns:a16="http://schemas.microsoft.com/office/drawing/2014/main" id="{7443A6C3-92F5-4A7A-800D-D85982CB77A3}"/>
              </a:ext>
            </a:extLst>
          </p:cNvPr>
          <p:cNvGrpSpPr/>
          <p:nvPr userDrawn="1"/>
        </p:nvGrpSpPr>
        <p:grpSpPr>
          <a:xfrm>
            <a:off x="0" y="6326120"/>
            <a:ext cx="9139752" cy="572306"/>
            <a:chOff x="0" y="6306456"/>
            <a:chExt cx="9139752" cy="572306"/>
          </a:xfrm>
        </p:grpSpPr>
        <p:grpSp>
          <p:nvGrpSpPr>
            <p:cNvPr id="12" name="Group 11">
              <a:extLst>
                <a:ext uri="{FF2B5EF4-FFF2-40B4-BE49-F238E27FC236}">
                  <a16:creationId xmlns="" xmlns:a16="http://schemas.microsoft.com/office/drawing/2014/main" id="{EDCDCE0A-723F-4544-878C-2F0AF117FA2C}"/>
                </a:ext>
              </a:extLst>
            </p:cNvPr>
            <p:cNvGrpSpPr/>
            <p:nvPr/>
          </p:nvGrpSpPr>
          <p:grpSpPr>
            <a:xfrm>
              <a:off x="0" y="6306456"/>
              <a:ext cx="9139752" cy="531921"/>
              <a:chOff x="0" y="5152571"/>
              <a:chExt cx="9144000" cy="1707582"/>
            </a:xfrm>
          </p:grpSpPr>
          <p:grpSp>
            <p:nvGrpSpPr>
              <p:cNvPr id="16" name="Group 15">
                <a:extLst>
                  <a:ext uri="{FF2B5EF4-FFF2-40B4-BE49-F238E27FC236}">
                    <a16:creationId xmlns="" xmlns:a16="http://schemas.microsoft.com/office/drawing/2014/main" id="{6F7C8D97-9C0B-41AD-B29C-5B48E5661B0B}"/>
                  </a:ext>
                </a:extLst>
              </p:cNvPr>
              <p:cNvGrpSpPr/>
              <p:nvPr/>
            </p:nvGrpSpPr>
            <p:grpSpPr>
              <a:xfrm>
                <a:off x="0" y="5152571"/>
                <a:ext cx="9144000" cy="1707582"/>
                <a:chOff x="0" y="5152571"/>
                <a:chExt cx="9144000" cy="1707582"/>
              </a:xfrm>
            </p:grpSpPr>
            <p:grpSp>
              <p:nvGrpSpPr>
                <p:cNvPr id="19" name="Group 18">
                  <a:extLst>
                    <a:ext uri="{FF2B5EF4-FFF2-40B4-BE49-F238E27FC236}">
                      <a16:creationId xmlns="" xmlns:a16="http://schemas.microsoft.com/office/drawing/2014/main" id="{59C08BEB-8FAB-4202-B843-E886151E53B6}"/>
                    </a:ext>
                  </a:extLst>
                </p:cNvPr>
                <p:cNvGrpSpPr/>
                <p:nvPr/>
              </p:nvGrpSpPr>
              <p:grpSpPr>
                <a:xfrm>
                  <a:off x="0" y="5152571"/>
                  <a:ext cx="9144000" cy="1707582"/>
                  <a:chOff x="0" y="4195716"/>
                  <a:chExt cx="9144000" cy="1517812"/>
                </a:xfrm>
              </p:grpSpPr>
              <p:sp>
                <p:nvSpPr>
                  <p:cNvPr id="21" name="object 127">
                    <a:extLst>
                      <a:ext uri="{FF2B5EF4-FFF2-40B4-BE49-F238E27FC236}">
                        <a16:creationId xmlns="" xmlns:a16="http://schemas.microsoft.com/office/drawing/2014/main" id="{3B40CD9C-AB91-4C28-A9E0-37A76BF2DF6E}"/>
                      </a:ext>
                    </a:extLst>
                  </p:cNvPr>
                  <p:cNvSpPr/>
                  <p:nvPr/>
                </p:nvSpPr>
                <p:spPr>
                  <a:xfrm>
                    <a:off x="6840818" y="4604295"/>
                    <a:ext cx="162074" cy="950387"/>
                  </a:xfrm>
                  <a:custGeom>
                    <a:avLst/>
                    <a:gdLst/>
                    <a:ahLst/>
                    <a:cxnLst/>
                    <a:rect l="l" t="t" r="r" b="b"/>
                    <a:pathLst>
                      <a:path w="356339" h="2089530">
                        <a:moveTo>
                          <a:pt x="0" y="2089530"/>
                        </a:moveTo>
                        <a:lnTo>
                          <a:pt x="356339" y="2071173"/>
                        </a:lnTo>
                        <a:lnTo>
                          <a:pt x="356337" y="47507"/>
                        </a:lnTo>
                        <a:lnTo>
                          <a:pt x="352024" y="34834"/>
                        </a:lnTo>
                        <a:lnTo>
                          <a:pt x="341055" y="27181"/>
                        </a:lnTo>
                        <a:lnTo>
                          <a:pt x="321007" y="21551"/>
                        </a:lnTo>
                        <a:lnTo>
                          <a:pt x="301416" y="16614"/>
                        </a:lnTo>
                        <a:lnTo>
                          <a:pt x="282270" y="12353"/>
                        </a:lnTo>
                        <a:lnTo>
                          <a:pt x="263559" y="8751"/>
                        </a:lnTo>
                        <a:lnTo>
                          <a:pt x="245271" y="5790"/>
                        </a:lnTo>
                        <a:lnTo>
                          <a:pt x="227394" y="3453"/>
                        </a:lnTo>
                        <a:lnTo>
                          <a:pt x="209917" y="1723"/>
                        </a:lnTo>
                        <a:lnTo>
                          <a:pt x="192828" y="582"/>
                        </a:lnTo>
                        <a:lnTo>
                          <a:pt x="176116" y="13"/>
                        </a:lnTo>
                        <a:lnTo>
                          <a:pt x="159771" y="0"/>
                        </a:lnTo>
                        <a:lnTo>
                          <a:pt x="143779" y="523"/>
                        </a:lnTo>
                        <a:lnTo>
                          <a:pt x="128130" y="1568"/>
                        </a:lnTo>
                        <a:lnTo>
                          <a:pt x="112813" y="3115"/>
                        </a:lnTo>
                        <a:lnTo>
                          <a:pt x="97816" y="5148"/>
                        </a:lnTo>
                        <a:lnTo>
                          <a:pt x="83127" y="7649"/>
                        </a:lnTo>
                        <a:lnTo>
                          <a:pt x="68735" y="10602"/>
                        </a:lnTo>
                        <a:lnTo>
                          <a:pt x="54629" y="13988"/>
                        </a:lnTo>
                        <a:lnTo>
                          <a:pt x="40798" y="17791"/>
                        </a:lnTo>
                        <a:lnTo>
                          <a:pt x="27229" y="21993"/>
                        </a:lnTo>
                        <a:lnTo>
                          <a:pt x="13912" y="26578"/>
                        </a:lnTo>
                        <a:lnTo>
                          <a:pt x="0" y="37784"/>
                        </a:lnTo>
                        <a:lnTo>
                          <a:pt x="0" y="2089530"/>
                        </a:lnTo>
                        <a:close/>
                      </a:path>
                    </a:pathLst>
                  </a:custGeom>
                  <a:solidFill>
                    <a:srgbClr val="005973"/>
                  </a:solidFill>
                </p:spPr>
                <p:txBody>
                  <a:bodyPr wrap="square" lIns="0" tIns="0" rIns="0" bIns="0" rtlCol="0">
                    <a:noAutofit/>
                  </a:bodyPr>
                  <a:lstStyle/>
                  <a:p>
                    <a:endParaRPr sz="819" dirty="0"/>
                  </a:p>
                </p:txBody>
              </p:sp>
              <p:sp>
                <p:nvSpPr>
                  <p:cNvPr id="22" name="object 128">
                    <a:extLst>
                      <a:ext uri="{FF2B5EF4-FFF2-40B4-BE49-F238E27FC236}">
                        <a16:creationId xmlns="" xmlns:a16="http://schemas.microsoft.com/office/drawing/2014/main" id="{0436D70F-F919-439D-B1BD-A09CCE102E37}"/>
                      </a:ext>
                    </a:extLst>
                  </p:cNvPr>
                  <p:cNvSpPr/>
                  <p:nvPr/>
                </p:nvSpPr>
                <p:spPr>
                  <a:xfrm>
                    <a:off x="6844432" y="5514563"/>
                    <a:ext cx="158456" cy="76946"/>
                  </a:xfrm>
                  <a:custGeom>
                    <a:avLst/>
                    <a:gdLst/>
                    <a:ahLst/>
                    <a:cxnLst/>
                    <a:rect l="l" t="t" r="r" b="b"/>
                    <a:pathLst>
                      <a:path w="348384" h="169174">
                        <a:moveTo>
                          <a:pt x="170214" y="88204"/>
                        </a:moveTo>
                        <a:lnTo>
                          <a:pt x="170214" y="164800"/>
                        </a:lnTo>
                        <a:lnTo>
                          <a:pt x="171692" y="169174"/>
                        </a:lnTo>
                        <a:lnTo>
                          <a:pt x="348384" y="169174"/>
                        </a:lnTo>
                        <a:lnTo>
                          <a:pt x="348384" y="0"/>
                        </a:lnTo>
                        <a:lnTo>
                          <a:pt x="0" y="0"/>
                        </a:lnTo>
                        <a:lnTo>
                          <a:pt x="0" y="88204"/>
                        </a:lnTo>
                        <a:lnTo>
                          <a:pt x="170214" y="88204"/>
                        </a:lnTo>
                        <a:close/>
                      </a:path>
                    </a:pathLst>
                  </a:custGeom>
                  <a:solidFill>
                    <a:srgbClr val="005973"/>
                  </a:solidFill>
                </p:spPr>
                <p:txBody>
                  <a:bodyPr wrap="square" lIns="0" tIns="0" rIns="0" bIns="0" rtlCol="0">
                    <a:noAutofit/>
                  </a:bodyPr>
                  <a:lstStyle/>
                  <a:p>
                    <a:endParaRPr sz="819" dirty="0"/>
                  </a:p>
                </p:txBody>
              </p:sp>
              <p:sp>
                <p:nvSpPr>
                  <p:cNvPr id="23" name="object 129">
                    <a:extLst>
                      <a:ext uri="{FF2B5EF4-FFF2-40B4-BE49-F238E27FC236}">
                        <a16:creationId xmlns="" xmlns:a16="http://schemas.microsoft.com/office/drawing/2014/main" id="{02443F0F-B89F-4FC3-A1CA-EB473A91F41B}"/>
                      </a:ext>
                    </a:extLst>
                  </p:cNvPr>
                  <p:cNvSpPr/>
                  <p:nvPr/>
                </p:nvSpPr>
                <p:spPr>
                  <a:xfrm>
                    <a:off x="7430239"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24" name="object 130">
                    <a:extLst>
                      <a:ext uri="{FF2B5EF4-FFF2-40B4-BE49-F238E27FC236}">
                        <a16:creationId xmlns="" xmlns:a16="http://schemas.microsoft.com/office/drawing/2014/main" id="{EB73FC08-02FA-41BD-9006-2A3978830984}"/>
                      </a:ext>
                    </a:extLst>
                  </p:cNvPr>
                  <p:cNvSpPr/>
                  <p:nvPr/>
                </p:nvSpPr>
                <p:spPr>
                  <a:xfrm>
                    <a:off x="7401808" y="4969049"/>
                    <a:ext cx="307988" cy="0"/>
                  </a:xfrm>
                  <a:custGeom>
                    <a:avLst/>
                    <a:gdLst/>
                    <a:ahLst/>
                    <a:cxnLst/>
                    <a:rect l="l" t="t" r="r" b="b"/>
                    <a:pathLst>
                      <a:path w="677146">
                        <a:moveTo>
                          <a:pt x="0" y="0"/>
                        </a:moveTo>
                        <a:lnTo>
                          <a:pt x="625419" y="0"/>
                        </a:lnTo>
                        <a:lnTo>
                          <a:pt x="677146" y="0"/>
                        </a:lnTo>
                      </a:path>
                    </a:pathLst>
                  </a:custGeom>
                  <a:ln w="11335">
                    <a:solidFill>
                      <a:srgbClr val="025973"/>
                    </a:solidFill>
                  </a:ln>
                </p:spPr>
                <p:txBody>
                  <a:bodyPr wrap="square" lIns="0" tIns="0" rIns="0" bIns="0" rtlCol="0">
                    <a:noAutofit/>
                  </a:bodyPr>
                  <a:lstStyle/>
                  <a:p>
                    <a:endParaRPr sz="819" dirty="0"/>
                  </a:p>
                </p:txBody>
              </p:sp>
              <p:sp>
                <p:nvSpPr>
                  <p:cNvPr id="25" name="object 131">
                    <a:extLst>
                      <a:ext uri="{FF2B5EF4-FFF2-40B4-BE49-F238E27FC236}">
                        <a16:creationId xmlns="" xmlns:a16="http://schemas.microsoft.com/office/drawing/2014/main" id="{9B90AF94-0824-4DAF-84A2-9E3F1DE7967A}"/>
                      </a:ext>
                    </a:extLst>
                  </p:cNvPr>
                  <p:cNvSpPr/>
                  <p:nvPr/>
                </p:nvSpPr>
                <p:spPr>
                  <a:xfrm>
                    <a:off x="7680994"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26" name="object 132">
                    <a:extLst>
                      <a:ext uri="{FF2B5EF4-FFF2-40B4-BE49-F238E27FC236}">
                        <a16:creationId xmlns="" xmlns:a16="http://schemas.microsoft.com/office/drawing/2014/main" id="{D1603C55-33A7-4106-B90E-4388BF1A1F9F}"/>
                      </a:ext>
                    </a:extLst>
                  </p:cNvPr>
                  <p:cNvSpPr/>
                  <p:nvPr/>
                </p:nvSpPr>
                <p:spPr>
                  <a:xfrm>
                    <a:off x="7416021" y="4995869"/>
                    <a:ext cx="278445" cy="0"/>
                  </a:xfrm>
                  <a:custGeom>
                    <a:avLst/>
                    <a:gdLst/>
                    <a:ahLst/>
                    <a:cxnLst/>
                    <a:rect l="l" t="t" r="r" b="b"/>
                    <a:pathLst>
                      <a:path w="612192">
                        <a:moveTo>
                          <a:pt x="0" y="0"/>
                        </a:moveTo>
                        <a:lnTo>
                          <a:pt x="612192" y="0"/>
                        </a:lnTo>
                      </a:path>
                    </a:pathLst>
                  </a:custGeom>
                  <a:ln w="11335">
                    <a:solidFill>
                      <a:srgbClr val="025973"/>
                    </a:solidFill>
                  </a:ln>
                </p:spPr>
                <p:txBody>
                  <a:bodyPr wrap="square" lIns="0" tIns="0" rIns="0" bIns="0" rtlCol="0">
                    <a:noAutofit/>
                  </a:bodyPr>
                  <a:lstStyle/>
                  <a:p>
                    <a:endParaRPr sz="819" dirty="0"/>
                  </a:p>
                </p:txBody>
              </p:sp>
              <p:sp>
                <p:nvSpPr>
                  <p:cNvPr id="27" name="object 135">
                    <a:extLst>
                      <a:ext uri="{FF2B5EF4-FFF2-40B4-BE49-F238E27FC236}">
                        <a16:creationId xmlns="" xmlns:a16="http://schemas.microsoft.com/office/drawing/2014/main" id="{1F61299B-B6D3-4C5D-BB0D-929E5D93C978}"/>
                      </a:ext>
                    </a:extLst>
                  </p:cNvPr>
                  <p:cNvSpPr/>
                  <p:nvPr/>
                </p:nvSpPr>
                <p:spPr>
                  <a:xfrm>
                    <a:off x="6871358" y="4866234"/>
                    <a:ext cx="108016" cy="12698"/>
                  </a:xfrm>
                  <a:custGeom>
                    <a:avLst/>
                    <a:gdLst/>
                    <a:ahLst/>
                    <a:cxnLst/>
                    <a:rect l="l" t="t" r="r" b="b"/>
                    <a:pathLst>
                      <a:path w="237484" h="27919">
                        <a:moveTo>
                          <a:pt x="0" y="20638"/>
                        </a:moveTo>
                        <a:lnTo>
                          <a:pt x="0" y="24669"/>
                        </a:lnTo>
                        <a:lnTo>
                          <a:pt x="3262" y="27919"/>
                        </a:lnTo>
                        <a:lnTo>
                          <a:pt x="234222" y="27919"/>
                        </a:lnTo>
                        <a:lnTo>
                          <a:pt x="237484" y="24669"/>
                        </a:lnTo>
                        <a:lnTo>
                          <a:pt x="237484" y="3250"/>
                        </a:lnTo>
                        <a:lnTo>
                          <a:pt x="234222" y="0"/>
                        </a:lnTo>
                        <a:lnTo>
                          <a:pt x="3262" y="0"/>
                        </a:lnTo>
                        <a:lnTo>
                          <a:pt x="0" y="3250"/>
                        </a:lnTo>
                        <a:lnTo>
                          <a:pt x="0" y="20638"/>
                        </a:lnTo>
                        <a:close/>
                      </a:path>
                    </a:pathLst>
                  </a:custGeom>
                  <a:solidFill>
                    <a:srgbClr val="005973"/>
                  </a:solidFill>
                </p:spPr>
                <p:txBody>
                  <a:bodyPr wrap="square" lIns="0" tIns="0" rIns="0" bIns="0" rtlCol="0">
                    <a:noAutofit/>
                  </a:bodyPr>
                  <a:lstStyle/>
                  <a:p>
                    <a:endParaRPr sz="819" dirty="0"/>
                  </a:p>
                </p:txBody>
              </p:sp>
              <p:sp>
                <p:nvSpPr>
                  <p:cNvPr id="28" name="object 136">
                    <a:extLst>
                      <a:ext uri="{FF2B5EF4-FFF2-40B4-BE49-F238E27FC236}">
                        <a16:creationId xmlns="" xmlns:a16="http://schemas.microsoft.com/office/drawing/2014/main" id="{37738CEA-7AD2-46E1-8AC3-8587BE144932}"/>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452924" y="27931"/>
                        </a:lnTo>
                        <a:lnTo>
                          <a:pt x="456505" y="17446"/>
                        </a:lnTo>
                        <a:lnTo>
                          <a:pt x="466298" y="5957"/>
                        </a:lnTo>
                        <a:lnTo>
                          <a:pt x="477318" y="632"/>
                        </a:lnTo>
                        <a:lnTo>
                          <a:pt x="485584" y="0"/>
                        </a:lnTo>
                        <a:lnTo>
                          <a:pt x="3770" y="0"/>
                        </a:lnTo>
                        <a:lnTo>
                          <a:pt x="0" y="3782"/>
                        </a:lnTo>
                        <a:lnTo>
                          <a:pt x="0" y="19480"/>
                        </a:lnTo>
                        <a:close/>
                      </a:path>
                    </a:pathLst>
                  </a:custGeom>
                  <a:solidFill>
                    <a:srgbClr val="005973"/>
                  </a:solidFill>
                </p:spPr>
                <p:txBody>
                  <a:bodyPr wrap="square" lIns="0" tIns="0" rIns="0" bIns="0" rtlCol="0">
                    <a:noAutofit/>
                  </a:bodyPr>
                  <a:lstStyle/>
                  <a:p>
                    <a:endParaRPr sz="819" dirty="0"/>
                  </a:p>
                </p:txBody>
              </p:sp>
              <p:sp>
                <p:nvSpPr>
                  <p:cNvPr id="29" name="object 137">
                    <a:extLst>
                      <a:ext uri="{FF2B5EF4-FFF2-40B4-BE49-F238E27FC236}">
                        <a16:creationId xmlns="" xmlns:a16="http://schemas.microsoft.com/office/drawing/2014/main" id="{792B0269-9F79-4658-B7B0-0B86C480CC33}"/>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8439" y="27931"/>
                        </a:lnTo>
                        <a:lnTo>
                          <a:pt x="68605" y="27931"/>
                        </a:lnTo>
                        <a:lnTo>
                          <a:pt x="370937" y="27931"/>
                        </a:lnTo>
                        <a:lnTo>
                          <a:pt x="444188" y="27931"/>
                        </a:lnTo>
                        <a:lnTo>
                          <a:pt x="448857" y="27931"/>
                        </a:lnTo>
                        <a:lnTo>
                          <a:pt x="452924" y="27931"/>
                        </a:lnTo>
                        <a:lnTo>
                          <a:pt x="456505" y="17446"/>
                        </a:lnTo>
                        <a:lnTo>
                          <a:pt x="466298" y="5957"/>
                        </a:lnTo>
                        <a:lnTo>
                          <a:pt x="477318" y="632"/>
                        </a:lnTo>
                        <a:lnTo>
                          <a:pt x="485584" y="0"/>
                        </a:lnTo>
                        <a:lnTo>
                          <a:pt x="370937" y="0"/>
                        </a:lnTo>
                        <a:lnTo>
                          <a:pt x="68605" y="0"/>
                        </a:lnTo>
                        <a:lnTo>
                          <a:pt x="8439" y="0"/>
                        </a:lnTo>
                        <a:lnTo>
                          <a:pt x="3770" y="0"/>
                        </a:lnTo>
                        <a:lnTo>
                          <a:pt x="0" y="3782"/>
                        </a:lnTo>
                        <a:lnTo>
                          <a:pt x="0" y="8439"/>
                        </a:lnTo>
                        <a:lnTo>
                          <a:pt x="0" y="19480"/>
                        </a:lnTo>
                        <a:close/>
                      </a:path>
                    </a:pathLst>
                  </a:custGeom>
                  <a:ln w="7647">
                    <a:solidFill>
                      <a:srgbClr val="FEFFFE"/>
                    </a:solidFill>
                  </a:ln>
                </p:spPr>
                <p:txBody>
                  <a:bodyPr wrap="square" lIns="0" tIns="0" rIns="0" bIns="0" rtlCol="0">
                    <a:noAutofit/>
                  </a:bodyPr>
                  <a:lstStyle/>
                  <a:p>
                    <a:endParaRPr sz="819" dirty="0"/>
                  </a:p>
                </p:txBody>
              </p:sp>
              <p:sp>
                <p:nvSpPr>
                  <p:cNvPr id="30" name="object 139">
                    <a:extLst>
                      <a:ext uri="{FF2B5EF4-FFF2-40B4-BE49-F238E27FC236}">
                        <a16:creationId xmlns="" xmlns:a16="http://schemas.microsoft.com/office/drawing/2014/main" id="{86F85E3F-FED1-47B8-A44D-8EE0124A0133}"/>
                      </a:ext>
                    </a:extLst>
                  </p:cNvPr>
                  <p:cNvSpPr/>
                  <p:nvPr/>
                </p:nvSpPr>
                <p:spPr>
                  <a:xfrm>
                    <a:off x="0" y="5022692"/>
                    <a:ext cx="9144000" cy="690836"/>
                  </a:xfrm>
                  <a:custGeom>
                    <a:avLst/>
                    <a:gdLst/>
                    <a:ahLst/>
                    <a:cxnLst/>
                    <a:rect l="l" t="t" r="r" b="b"/>
                    <a:pathLst>
                      <a:path w="20104100" h="1518880">
                        <a:moveTo>
                          <a:pt x="18511813" y="370232"/>
                        </a:moveTo>
                        <a:lnTo>
                          <a:pt x="18500676" y="372658"/>
                        </a:lnTo>
                        <a:lnTo>
                          <a:pt x="18492690" y="381403"/>
                        </a:lnTo>
                        <a:lnTo>
                          <a:pt x="18492618" y="381564"/>
                        </a:lnTo>
                        <a:lnTo>
                          <a:pt x="18405655" y="577227"/>
                        </a:lnTo>
                        <a:lnTo>
                          <a:pt x="18397723" y="586058"/>
                        </a:lnTo>
                        <a:lnTo>
                          <a:pt x="18386591" y="588576"/>
                        </a:lnTo>
                        <a:lnTo>
                          <a:pt x="18375820" y="584178"/>
                        </a:lnTo>
                        <a:lnTo>
                          <a:pt x="18123773" y="374140"/>
                        </a:lnTo>
                        <a:lnTo>
                          <a:pt x="18112759" y="369716"/>
                        </a:lnTo>
                        <a:lnTo>
                          <a:pt x="18101661" y="372371"/>
                        </a:lnTo>
                        <a:lnTo>
                          <a:pt x="18093938" y="381079"/>
                        </a:lnTo>
                        <a:lnTo>
                          <a:pt x="18001514" y="589036"/>
                        </a:lnTo>
                        <a:lnTo>
                          <a:pt x="17998429" y="595975"/>
                        </a:lnTo>
                        <a:lnTo>
                          <a:pt x="17991549" y="600443"/>
                        </a:lnTo>
                        <a:lnTo>
                          <a:pt x="17951655" y="600443"/>
                        </a:lnTo>
                        <a:lnTo>
                          <a:pt x="17937919" y="603376"/>
                        </a:lnTo>
                        <a:lnTo>
                          <a:pt x="17926879" y="611319"/>
                        </a:lnTo>
                        <a:lnTo>
                          <a:pt x="17920050" y="622984"/>
                        </a:lnTo>
                        <a:lnTo>
                          <a:pt x="17918605" y="633481"/>
                        </a:lnTo>
                        <a:lnTo>
                          <a:pt x="17918676" y="822360"/>
                        </a:lnTo>
                        <a:lnTo>
                          <a:pt x="17914616" y="835760"/>
                        </a:lnTo>
                        <a:lnTo>
                          <a:pt x="17904127" y="844486"/>
                        </a:lnTo>
                        <a:lnTo>
                          <a:pt x="17894621" y="846438"/>
                        </a:lnTo>
                        <a:lnTo>
                          <a:pt x="17498104" y="846438"/>
                        </a:lnTo>
                        <a:lnTo>
                          <a:pt x="17472845" y="846801"/>
                        </a:lnTo>
                        <a:lnTo>
                          <a:pt x="17452705" y="846892"/>
                        </a:lnTo>
                        <a:lnTo>
                          <a:pt x="17436855" y="846530"/>
                        </a:lnTo>
                        <a:lnTo>
                          <a:pt x="17424463" y="845537"/>
                        </a:lnTo>
                        <a:lnTo>
                          <a:pt x="17414697" y="843733"/>
                        </a:lnTo>
                        <a:lnTo>
                          <a:pt x="17406727" y="840938"/>
                        </a:lnTo>
                        <a:lnTo>
                          <a:pt x="17399721" y="836974"/>
                        </a:lnTo>
                        <a:lnTo>
                          <a:pt x="17349368" y="1218900"/>
                        </a:lnTo>
                        <a:lnTo>
                          <a:pt x="17908699" y="1193936"/>
                        </a:lnTo>
                        <a:lnTo>
                          <a:pt x="17912033" y="1194196"/>
                        </a:lnTo>
                        <a:lnTo>
                          <a:pt x="17914610" y="1196974"/>
                        </a:lnTo>
                        <a:lnTo>
                          <a:pt x="17914610" y="1227849"/>
                        </a:lnTo>
                        <a:lnTo>
                          <a:pt x="17911785" y="1230697"/>
                        </a:lnTo>
                        <a:lnTo>
                          <a:pt x="17908274" y="1230733"/>
                        </a:lnTo>
                        <a:lnTo>
                          <a:pt x="17346259" y="1253168"/>
                        </a:lnTo>
                        <a:lnTo>
                          <a:pt x="17343514" y="1255031"/>
                        </a:lnTo>
                        <a:lnTo>
                          <a:pt x="15535023" y="1242459"/>
                        </a:lnTo>
                        <a:lnTo>
                          <a:pt x="15511347" y="1242459"/>
                        </a:lnTo>
                        <a:lnTo>
                          <a:pt x="20104100" y="1518880"/>
                        </a:lnTo>
                        <a:lnTo>
                          <a:pt x="20104100" y="1229917"/>
                        </a:lnTo>
                        <a:lnTo>
                          <a:pt x="19627381" y="1229917"/>
                        </a:lnTo>
                        <a:lnTo>
                          <a:pt x="19614489" y="1224949"/>
                        </a:lnTo>
                        <a:lnTo>
                          <a:pt x="19608289" y="1212742"/>
                        </a:lnTo>
                        <a:lnTo>
                          <a:pt x="19608184" y="603871"/>
                        </a:lnTo>
                        <a:lnTo>
                          <a:pt x="19605489" y="598315"/>
                        </a:lnTo>
                        <a:lnTo>
                          <a:pt x="19600879" y="594674"/>
                        </a:lnTo>
                        <a:lnTo>
                          <a:pt x="19319955" y="372899"/>
                        </a:lnTo>
                        <a:lnTo>
                          <a:pt x="19308811" y="368780"/>
                        </a:lnTo>
                        <a:lnTo>
                          <a:pt x="19297752" y="371771"/>
                        </a:lnTo>
                        <a:lnTo>
                          <a:pt x="19290675" y="379850"/>
                        </a:lnTo>
                        <a:lnTo>
                          <a:pt x="19198263" y="577854"/>
                        </a:lnTo>
                        <a:lnTo>
                          <a:pt x="19190170" y="586542"/>
                        </a:lnTo>
                        <a:lnTo>
                          <a:pt x="19178975" y="588846"/>
                        </a:lnTo>
                        <a:lnTo>
                          <a:pt x="19168582" y="584473"/>
                        </a:lnTo>
                        <a:lnTo>
                          <a:pt x="18916334" y="374270"/>
                        </a:lnTo>
                        <a:lnTo>
                          <a:pt x="18905319" y="369858"/>
                        </a:lnTo>
                        <a:lnTo>
                          <a:pt x="18894223" y="372512"/>
                        </a:lnTo>
                        <a:lnTo>
                          <a:pt x="18886428" y="381363"/>
                        </a:lnTo>
                        <a:lnTo>
                          <a:pt x="18799264" y="581837"/>
                        </a:lnTo>
                        <a:lnTo>
                          <a:pt x="18791414" y="590730"/>
                        </a:lnTo>
                        <a:lnTo>
                          <a:pt x="18780331" y="593343"/>
                        </a:lnTo>
                        <a:lnTo>
                          <a:pt x="18769362" y="588917"/>
                        </a:lnTo>
                        <a:lnTo>
                          <a:pt x="18769086" y="588681"/>
                        </a:lnTo>
                        <a:lnTo>
                          <a:pt x="18522736" y="374873"/>
                        </a:lnTo>
                        <a:lnTo>
                          <a:pt x="18511813" y="370232"/>
                        </a:lnTo>
                        <a:close/>
                      </a:path>
                      <a:path w="20104100" h="1518880">
                        <a:moveTo>
                          <a:pt x="15510587" y="1242443"/>
                        </a:moveTo>
                        <a:lnTo>
                          <a:pt x="17342488" y="1236052"/>
                        </a:lnTo>
                        <a:lnTo>
                          <a:pt x="15498079" y="1236803"/>
                        </a:lnTo>
                        <a:lnTo>
                          <a:pt x="15260529" y="1230674"/>
                        </a:lnTo>
                        <a:lnTo>
                          <a:pt x="15510587" y="1242443"/>
                        </a:lnTo>
                        <a:close/>
                      </a:path>
                      <a:path w="20104100" h="1518880">
                        <a:moveTo>
                          <a:pt x="17342721" y="1198351"/>
                        </a:moveTo>
                        <a:lnTo>
                          <a:pt x="17343374" y="1212460"/>
                        </a:lnTo>
                        <a:lnTo>
                          <a:pt x="17344384" y="1219213"/>
                        </a:lnTo>
                        <a:lnTo>
                          <a:pt x="17343374" y="1212460"/>
                        </a:lnTo>
                        <a:lnTo>
                          <a:pt x="17342721" y="1198351"/>
                        </a:lnTo>
                        <a:lnTo>
                          <a:pt x="17344635" y="1219291"/>
                        </a:lnTo>
                        <a:lnTo>
                          <a:pt x="17347214" y="1220098"/>
                        </a:lnTo>
                        <a:lnTo>
                          <a:pt x="17349368" y="1218900"/>
                        </a:lnTo>
                        <a:lnTo>
                          <a:pt x="17399721" y="836974"/>
                        </a:lnTo>
                        <a:lnTo>
                          <a:pt x="17392849" y="831660"/>
                        </a:lnTo>
                        <a:lnTo>
                          <a:pt x="17385278" y="824817"/>
                        </a:lnTo>
                        <a:lnTo>
                          <a:pt x="17381496" y="821261"/>
                        </a:lnTo>
                        <a:lnTo>
                          <a:pt x="17342488" y="1174527"/>
                        </a:lnTo>
                        <a:lnTo>
                          <a:pt x="17342488" y="1236052"/>
                        </a:lnTo>
                        <a:lnTo>
                          <a:pt x="17325325" y="1242459"/>
                        </a:lnTo>
                        <a:lnTo>
                          <a:pt x="17335417" y="1247733"/>
                        </a:lnTo>
                        <a:lnTo>
                          <a:pt x="17325325" y="1242459"/>
                        </a:lnTo>
                        <a:lnTo>
                          <a:pt x="17342488" y="1236052"/>
                        </a:lnTo>
                        <a:lnTo>
                          <a:pt x="15510587" y="1242443"/>
                        </a:lnTo>
                        <a:lnTo>
                          <a:pt x="15260529" y="1230674"/>
                        </a:lnTo>
                        <a:lnTo>
                          <a:pt x="15260529" y="1169633"/>
                        </a:lnTo>
                        <a:lnTo>
                          <a:pt x="13757559" y="1169633"/>
                        </a:lnTo>
                        <a:lnTo>
                          <a:pt x="13757559" y="1230674"/>
                        </a:lnTo>
                        <a:lnTo>
                          <a:pt x="13408832" y="1230674"/>
                        </a:lnTo>
                        <a:lnTo>
                          <a:pt x="13403962" y="1225792"/>
                        </a:lnTo>
                        <a:lnTo>
                          <a:pt x="13403962" y="1131027"/>
                        </a:lnTo>
                        <a:lnTo>
                          <a:pt x="13397579" y="1124644"/>
                        </a:lnTo>
                        <a:lnTo>
                          <a:pt x="13304304" y="1124644"/>
                        </a:lnTo>
                        <a:lnTo>
                          <a:pt x="13297921" y="1131027"/>
                        </a:lnTo>
                        <a:lnTo>
                          <a:pt x="13297921" y="1225792"/>
                        </a:lnTo>
                        <a:lnTo>
                          <a:pt x="13293051" y="1230674"/>
                        </a:lnTo>
                        <a:lnTo>
                          <a:pt x="13163901" y="1230674"/>
                        </a:lnTo>
                        <a:lnTo>
                          <a:pt x="13159019" y="1225792"/>
                        </a:lnTo>
                        <a:lnTo>
                          <a:pt x="13159019" y="1175496"/>
                        </a:lnTo>
                        <a:lnTo>
                          <a:pt x="13152648" y="1169113"/>
                        </a:lnTo>
                        <a:lnTo>
                          <a:pt x="13103841" y="1169113"/>
                        </a:lnTo>
                        <a:lnTo>
                          <a:pt x="13097470" y="1175496"/>
                        </a:lnTo>
                        <a:lnTo>
                          <a:pt x="13097470" y="1225792"/>
                        </a:lnTo>
                        <a:lnTo>
                          <a:pt x="13092588" y="1230674"/>
                        </a:lnTo>
                        <a:lnTo>
                          <a:pt x="0" y="1230674"/>
                        </a:lnTo>
                        <a:lnTo>
                          <a:pt x="0" y="1518880"/>
                        </a:lnTo>
                        <a:lnTo>
                          <a:pt x="20104100" y="1518880"/>
                        </a:lnTo>
                        <a:lnTo>
                          <a:pt x="15511347" y="1242459"/>
                        </a:lnTo>
                        <a:lnTo>
                          <a:pt x="15535023" y="1242459"/>
                        </a:lnTo>
                        <a:lnTo>
                          <a:pt x="17343514" y="1255031"/>
                        </a:lnTo>
                        <a:lnTo>
                          <a:pt x="17346259" y="1253168"/>
                        </a:lnTo>
                        <a:lnTo>
                          <a:pt x="17908274" y="1230733"/>
                        </a:lnTo>
                        <a:lnTo>
                          <a:pt x="17345437" y="1236024"/>
                        </a:lnTo>
                        <a:lnTo>
                          <a:pt x="17344635" y="1219291"/>
                        </a:lnTo>
                        <a:lnTo>
                          <a:pt x="17342721" y="1198351"/>
                        </a:lnTo>
                        <a:close/>
                      </a:path>
                      <a:path w="20104100" h="1518880">
                        <a:moveTo>
                          <a:pt x="17341066" y="781544"/>
                        </a:moveTo>
                        <a:lnTo>
                          <a:pt x="17303914" y="742077"/>
                        </a:lnTo>
                        <a:lnTo>
                          <a:pt x="17269869" y="702821"/>
                        </a:lnTo>
                        <a:lnTo>
                          <a:pt x="17238764" y="663739"/>
                        </a:lnTo>
                        <a:lnTo>
                          <a:pt x="17210429" y="624792"/>
                        </a:lnTo>
                        <a:lnTo>
                          <a:pt x="17184695" y="585944"/>
                        </a:lnTo>
                        <a:lnTo>
                          <a:pt x="17161393" y="547157"/>
                        </a:lnTo>
                        <a:lnTo>
                          <a:pt x="17140354" y="508393"/>
                        </a:lnTo>
                        <a:lnTo>
                          <a:pt x="17121410" y="469615"/>
                        </a:lnTo>
                        <a:lnTo>
                          <a:pt x="17104390" y="430784"/>
                        </a:lnTo>
                        <a:lnTo>
                          <a:pt x="17089127" y="391864"/>
                        </a:lnTo>
                        <a:lnTo>
                          <a:pt x="17075451" y="352816"/>
                        </a:lnTo>
                        <a:lnTo>
                          <a:pt x="17063193" y="313603"/>
                        </a:lnTo>
                        <a:lnTo>
                          <a:pt x="17052184" y="274188"/>
                        </a:lnTo>
                        <a:lnTo>
                          <a:pt x="17042255" y="234533"/>
                        </a:lnTo>
                        <a:lnTo>
                          <a:pt x="17033238" y="194599"/>
                        </a:lnTo>
                        <a:lnTo>
                          <a:pt x="17024962" y="154351"/>
                        </a:lnTo>
                        <a:lnTo>
                          <a:pt x="17017260" y="113749"/>
                        </a:lnTo>
                        <a:lnTo>
                          <a:pt x="17009962" y="72756"/>
                        </a:lnTo>
                        <a:lnTo>
                          <a:pt x="17002899" y="31336"/>
                        </a:lnTo>
                        <a:lnTo>
                          <a:pt x="16999210" y="17722"/>
                        </a:lnTo>
                        <a:lnTo>
                          <a:pt x="16990525" y="7186"/>
                        </a:lnTo>
                        <a:lnTo>
                          <a:pt x="16978217" y="1038"/>
                        </a:lnTo>
                        <a:lnTo>
                          <a:pt x="16969979" y="0"/>
                        </a:lnTo>
                        <a:lnTo>
                          <a:pt x="15525886" y="0"/>
                        </a:lnTo>
                        <a:lnTo>
                          <a:pt x="15511998" y="3057"/>
                        </a:lnTo>
                        <a:lnTo>
                          <a:pt x="15501022" y="11314"/>
                        </a:lnTo>
                        <a:lnTo>
                          <a:pt x="15494332" y="23399"/>
                        </a:lnTo>
                        <a:lnTo>
                          <a:pt x="15492931" y="32931"/>
                        </a:lnTo>
                        <a:lnTo>
                          <a:pt x="15492931" y="1224031"/>
                        </a:lnTo>
                        <a:lnTo>
                          <a:pt x="15495853" y="1231282"/>
                        </a:lnTo>
                        <a:lnTo>
                          <a:pt x="15260529" y="1230674"/>
                        </a:lnTo>
                        <a:lnTo>
                          <a:pt x="15498079" y="1236803"/>
                        </a:lnTo>
                        <a:lnTo>
                          <a:pt x="17342488" y="1236052"/>
                        </a:lnTo>
                        <a:lnTo>
                          <a:pt x="17342488" y="1174527"/>
                        </a:lnTo>
                        <a:lnTo>
                          <a:pt x="17381496" y="821261"/>
                        </a:lnTo>
                        <a:lnTo>
                          <a:pt x="17341066" y="781544"/>
                        </a:lnTo>
                        <a:close/>
                      </a:path>
                    </a:pathLst>
                  </a:custGeom>
                  <a:solidFill>
                    <a:srgbClr val="005973"/>
                  </a:solidFill>
                </p:spPr>
                <p:txBody>
                  <a:bodyPr wrap="square" lIns="0" tIns="0" rIns="0" bIns="0" rtlCol="0">
                    <a:noAutofit/>
                  </a:bodyPr>
                  <a:lstStyle/>
                  <a:p>
                    <a:endParaRPr sz="819" dirty="0"/>
                  </a:p>
                </p:txBody>
              </p:sp>
              <p:sp>
                <p:nvSpPr>
                  <p:cNvPr id="31" name="object 142">
                    <a:extLst>
                      <a:ext uri="{FF2B5EF4-FFF2-40B4-BE49-F238E27FC236}">
                        <a16:creationId xmlns="" xmlns:a16="http://schemas.microsoft.com/office/drawing/2014/main" id="{E1EB6A2D-2A2F-4464-8C96-52C4F2B53518}"/>
                      </a:ext>
                    </a:extLst>
                  </p:cNvPr>
                  <p:cNvSpPr/>
                  <p:nvPr/>
                </p:nvSpPr>
                <p:spPr>
                  <a:xfrm>
                    <a:off x="6858815" y="5229943"/>
                    <a:ext cx="0" cy="275537"/>
                  </a:xfrm>
                  <a:custGeom>
                    <a:avLst/>
                    <a:gdLst/>
                    <a:ahLst/>
                    <a:cxnLst/>
                    <a:rect l="l" t="t" r="r" b="b"/>
                    <a:pathLst>
                      <a:path h="605797">
                        <a:moveTo>
                          <a:pt x="0" y="605797"/>
                        </a:moveTo>
                        <a:lnTo>
                          <a:pt x="0" y="0"/>
                        </a:lnTo>
                      </a:path>
                    </a:pathLst>
                  </a:custGeom>
                  <a:ln w="11335">
                    <a:solidFill>
                      <a:srgbClr val="FEFFFE"/>
                    </a:solidFill>
                  </a:ln>
                </p:spPr>
                <p:txBody>
                  <a:bodyPr wrap="square" lIns="0" tIns="0" rIns="0" bIns="0" rtlCol="0">
                    <a:noAutofit/>
                  </a:bodyPr>
                  <a:lstStyle/>
                  <a:p>
                    <a:endParaRPr sz="819" dirty="0"/>
                  </a:p>
                </p:txBody>
              </p:sp>
              <p:sp>
                <p:nvSpPr>
                  <p:cNvPr id="32" name="object 143">
                    <a:extLst>
                      <a:ext uri="{FF2B5EF4-FFF2-40B4-BE49-F238E27FC236}">
                        <a16:creationId xmlns="" xmlns:a16="http://schemas.microsoft.com/office/drawing/2014/main" id="{702CEB53-1D82-4E9D-9CCF-B0BED011A89D}"/>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solidFill>
                    <a:srgbClr val="005973"/>
                  </a:solidFill>
                </p:spPr>
                <p:txBody>
                  <a:bodyPr wrap="square" lIns="0" tIns="0" rIns="0" bIns="0" rtlCol="0">
                    <a:noAutofit/>
                  </a:bodyPr>
                  <a:lstStyle/>
                  <a:p>
                    <a:endParaRPr sz="819" dirty="0"/>
                  </a:p>
                </p:txBody>
              </p:sp>
              <p:sp>
                <p:nvSpPr>
                  <p:cNvPr id="33" name="object 144">
                    <a:extLst>
                      <a:ext uri="{FF2B5EF4-FFF2-40B4-BE49-F238E27FC236}">
                        <a16:creationId xmlns="" xmlns:a16="http://schemas.microsoft.com/office/drawing/2014/main" id="{32960013-2004-480C-B897-E7070539A9D8}"/>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ln w="7647">
                    <a:solidFill>
                      <a:srgbClr val="FEFFFE"/>
                    </a:solidFill>
                  </a:ln>
                </p:spPr>
                <p:txBody>
                  <a:bodyPr wrap="square" lIns="0" tIns="0" rIns="0" bIns="0" rtlCol="0">
                    <a:noAutofit/>
                  </a:bodyPr>
                  <a:lstStyle/>
                  <a:p>
                    <a:endParaRPr sz="819" dirty="0"/>
                  </a:p>
                </p:txBody>
              </p:sp>
              <p:sp>
                <p:nvSpPr>
                  <p:cNvPr id="34" name="object 31">
                    <a:extLst>
                      <a:ext uri="{FF2B5EF4-FFF2-40B4-BE49-F238E27FC236}">
                        <a16:creationId xmlns="" xmlns:a16="http://schemas.microsoft.com/office/drawing/2014/main" id="{BA2AC1EC-27BF-483B-982F-60542F65E6DE}"/>
                      </a:ext>
                    </a:extLst>
                  </p:cNvPr>
                  <p:cNvSpPr txBox="1"/>
                  <p:nvPr/>
                </p:nvSpPr>
                <p:spPr>
                  <a:xfrm>
                    <a:off x="6652199" y="4195716"/>
                    <a:ext cx="219161" cy="670516"/>
                  </a:xfrm>
                  <a:prstGeom prst="rect">
                    <a:avLst/>
                  </a:prstGeom>
                </p:spPr>
                <p:txBody>
                  <a:bodyPr wrap="square" lIns="0" tIns="0" rIns="0" bIns="0" rtlCol="0">
                    <a:noAutofit/>
                  </a:bodyPr>
                  <a:lstStyle/>
                  <a:p>
                    <a:pPr marL="11552">
                      <a:lnSpc>
                        <a:spcPts val="455"/>
                      </a:lnSpc>
                    </a:pPr>
                    <a:endParaRPr sz="455" dirty="0"/>
                  </a:p>
                </p:txBody>
              </p:sp>
              <p:sp>
                <p:nvSpPr>
                  <p:cNvPr id="35" name="object 30">
                    <a:extLst>
                      <a:ext uri="{FF2B5EF4-FFF2-40B4-BE49-F238E27FC236}">
                        <a16:creationId xmlns="" xmlns:a16="http://schemas.microsoft.com/office/drawing/2014/main" id="{2D016100-70B4-4D15-93D5-54981D1B9CE0}"/>
                      </a:ext>
                    </a:extLst>
                  </p:cNvPr>
                  <p:cNvSpPr txBox="1"/>
                  <p:nvPr/>
                </p:nvSpPr>
                <p:spPr>
                  <a:xfrm>
                    <a:off x="6871360" y="4195716"/>
                    <a:ext cx="295526" cy="943486"/>
                  </a:xfrm>
                  <a:prstGeom prst="rect">
                    <a:avLst/>
                  </a:prstGeom>
                </p:spPr>
                <p:txBody>
                  <a:bodyPr wrap="square" lIns="0" tIns="0" rIns="0" bIns="0" rtlCol="0">
                    <a:noAutofit/>
                  </a:bodyPr>
                  <a:lstStyle/>
                  <a:p>
                    <a:pPr marL="11552">
                      <a:lnSpc>
                        <a:spcPts val="455"/>
                      </a:lnSpc>
                    </a:pPr>
                    <a:endParaRPr sz="455" dirty="0"/>
                  </a:p>
                </p:txBody>
              </p:sp>
              <p:sp>
                <p:nvSpPr>
                  <p:cNvPr id="36" name="object 29">
                    <a:extLst>
                      <a:ext uri="{FF2B5EF4-FFF2-40B4-BE49-F238E27FC236}">
                        <a16:creationId xmlns="" xmlns:a16="http://schemas.microsoft.com/office/drawing/2014/main" id="{B6FB4AA6-1246-4E02-820F-CF4E712C27C3}"/>
                      </a:ext>
                    </a:extLst>
                  </p:cNvPr>
                  <p:cNvSpPr txBox="1"/>
                  <p:nvPr/>
                </p:nvSpPr>
                <p:spPr>
                  <a:xfrm>
                    <a:off x="7166885" y="4195716"/>
                    <a:ext cx="80402" cy="943486"/>
                  </a:xfrm>
                  <a:prstGeom prst="rect">
                    <a:avLst/>
                  </a:prstGeom>
                </p:spPr>
                <p:txBody>
                  <a:bodyPr wrap="square" lIns="0" tIns="0" rIns="0" bIns="0" rtlCol="0">
                    <a:noAutofit/>
                  </a:bodyPr>
                  <a:lstStyle/>
                  <a:p>
                    <a:pPr marL="11552">
                      <a:lnSpc>
                        <a:spcPts val="455"/>
                      </a:lnSpc>
                    </a:pPr>
                    <a:endParaRPr sz="455" dirty="0"/>
                  </a:p>
                </p:txBody>
              </p:sp>
              <p:sp>
                <p:nvSpPr>
                  <p:cNvPr id="37" name="object 20">
                    <a:extLst>
                      <a:ext uri="{FF2B5EF4-FFF2-40B4-BE49-F238E27FC236}">
                        <a16:creationId xmlns="" xmlns:a16="http://schemas.microsoft.com/office/drawing/2014/main" id="{1D85EE81-A925-40E8-92B8-B861256A16F4}"/>
                      </a:ext>
                    </a:extLst>
                  </p:cNvPr>
                  <p:cNvSpPr txBox="1"/>
                  <p:nvPr/>
                </p:nvSpPr>
                <p:spPr>
                  <a:xfrm>
                    <a:off x="6321812" y="4866231"/>
                    <a:ext cx="549548" cy="653735"/>
                  </a:xfrm>
                  <a:prstGeom prst="rect">
                    <a:avLst/>
                  </a:prstGeom>
                </p:spPr>
                <p:txBody>
                  <a:bodyPr wrap="square" lIns="0" tIns="0" rIns="0" bIns="0" rtlCol="0">
                    <a:noAutofit/>
                  </a:bodyPr>
                  <a:lstStyle/>
                  <a:p>
                    <a:pPr marL="11552">
                      <a:lnSpc>
                        <a:spcPts val="455"/>
                      </a:lnSpc>
                    </a:pPr>
                    <a:endParaRPr sz="455" dirty="0"/>
                  </a:p>
                </p:txBody>
              </p:sp>
              <p:sp>
                <p:nvSpPr>
                  <p:cNvPr id="38" name="object 18">
                    <a:extLst>
                      <a:ext uri="{FF2B5EF4-FFF2-40B4-BE49-F238E27FC236}">
                        <a16:creationId xmlns="" xmlns:a16="http://schemas.microsoft.com/office/drawing/2014/main" id="{226155AB-C24D-434E-8198-2469C34B8E5F}"/>
                      </a:ext>
                    </a:extLst>
                  </p:cNvPr>
                  <p:cNvSpPr txBox="1"/>
                  <p:nvPr/>
                </p:nvSpPr>
                <p:spPr>
                  <a:xfrm>
                    <a:off x="7247287" y="4969050"/>
                    <a:ext cx="182952" cy="26819"/>
                  </a:xfrm>
                  <a:prstGeom prst="rect">
                    <a:avLst/>
                  </a:prstGeom>
                </p:spPr>
                <p:txBody>
                  <a:bodyPr wrap="square" lIns="0" tIns="0" rIns="0" bIns="0" rtlCol="0">
                    <a:noAutofit/>
                  </a:bodyPr>
                  <a:lstStyle/>
                  <a:p>
                    <a:endParaRPr sz="819" dirty="0"/>
                  </a:p>
                </p:txBody>
              </p:sp>
              <p:sp>
                <p:nvSpPr>
                  <p:cNvPr id="39" name="object 17">
                    <a:extLst>
                      <a:ext uri="{FF2B5EF4-FFF2-40B4-BE49-F238E27FC236}">
                        <a16:creationId xmlns="" xmlns:a16="http://schemas.microsoft.com/office/drawing/2014/main" id="{B4F15E24-CCA4-4715-BD6A-B40FC4889457}"/>
                      </a:ext>
                    </a:extLst>
                  </p:cNvPr>
                  <p:cNvSpPr txBox="1"/>
                  <p:nvPr/>
                </p:nvSpPr>
                <p:spPr>
                  <a:xfrm>
                    <a:off x="7430238" y="4969050"/>
                    <a:ext cx="250755" cy="26819"/>
                  </a:xfrm>
                  <a:prstGeom prst="rect">
                    <a:avLst/>
                  </a:prstGeom>
                </p:spPr>
                <p:txBody>
                  <a:bodyPr wrap="square" lIns="0" tIns="0" rIns="0" bIns="0" rtlCol="0">
                    <a:noAutofit/>
                  </a:bodyPr>
                  <a:lstStyle/>
                  <a:p>
                    <a:endParaRPr sz="819" dirty="0"/>
                  </a:p>
                </p:txBody>
              </p:sp>
              <p:sp>
                <p:nvSpPr>
                  <p:cNvPr id="40" name="object 16">
                    <a:extLst>
                      <a:ext uri="{FF2B5EF4-FFF2-40B4-BE49-F238E27FC236}">
                        <a16:creationId xmlns="" xmlns:a16="http://schemas.microsoft.com/office/drawing/2014/main" id="{C3E03DA7-EC7A-4D91-AD34-876B0E02F77F}"/>
                      </a:ext>
                    </a:extLst>
                  </p:cNvPr>
                  <p:cNvSpPr txBox="1"/>
                  <p:nvPr/>
                </p:nvSpPr>
                <p:spPr>
                  <a:xfrm>
                    <a:off x="7680994" y="4969050"/>
                    <a:ext cx="182962" cy="26819"/>
                  </a:xfrm>
                  <a:prstGeom prst="rect">
                    <a:avLst/>
                  </a:prstGeom>
                </p:spPr>
                <p:txBody>
                  <a:bodyPr wrap="square" lIns="0" tIns="0" rIns="0" bIns="0" rtlCol="0">
                    <a:noAutofit/>
                  </a:bodyPr>
                  <a:lstStyle/>
                  <a:p>
                    <a:endParaRPr sz="819" dirty="0"/>
                  </a:p>
                </p:txBody>
              </p:sp>
              <p:sp>
                <p:nvSpPr>
                  <p:cNvPr id="41" name="object 15">
                    <a:extLst>
                      <a:ext uri="{FF2B5EF4-FFF2-40B4-BE49-F238E27FC236}">
                        <a16:creationId xmlns="" xmlns:a16="http://schemas.microsoft.com/office/drawing/2014/main" id="{C1DA7446-E7B7-4074-8E8C-50865F9076D3}"/>
                      </a:ext>
                    </a:extLst>
                  </p:cNvPr>
                  <p:cNvSpPr txBox="1"/>
                  <p:nvPr/>
                </p:nvSpPr>
                <p:spPr>
                  <a:xfrm>
                    <a:off x="7247287" y="4995869"/>
                    <a:ext cx="616670" cy="143332"/>
                  </a:xfrm>
                  <a:prstGeom prst="rect">
                    <a:avLst/>
                  </a:prstGeom>
                </p:spPr>
                <p:txBody>
                  <a:bodyPr wrap="square" lIns="0" tIns="0" rIns="0" bIns="0" rtlCol="0">
                    <a:noAutofit/>
                  </a:bodyPr>
                  <a:lstStyle/>
                  <a:p>
                    <a:pPr marL="11552">
                      <a:lnSpc>
                        <a:spcPts val="455"/>
                      </a:lnSpc>
                    </a:pPr>
                    <a:endParaRPr sz="455" dirty="0"/>
                  </a:p>
                </p:txBody>
              </p:sp>
              <p:sp>
                <p:nvSpPr>
                  <p:cNvPr id="42" name="object 11">
                    <a:extLst>
                      <a:ext uri="{FF2B5EF4-FFF2-40B4-BE49-F238E27FC236}">
                        <a16:creationId xmlns="" xmlns:a16="http://schemas.microsoft.com/office/drawing/2014/main" id="{CE66C863-5078-46CB-BDC8-48821FB87363}"/>
                      </a:ext>
                    </a:extLst>
                  </p:cNvPr>
                  <p:cNvSpPr txBox="1"/>
                  <p:nvPr/>
                </p:nvSpPr>
                <p:spPr>
                  <a:xfrm>
                    <a:off x="6871360" y="5139201"/>
                    <a:ext cx="992596" cy="357857"/>
                  </a:xfrm>
                  <a:prstGeom prst="rect">
                    <a:avLst/>
                  </a:prstGeom>
                </p:spPr>
                <p:txBody>
                  <a:bodyPr wrap="square" lIns="0" tIns="0" rIns="0" bIns="0" rtlCol="0">
                    <a:noAutofit/>
                  </a:bodyPr>
                  <a:lstStyle/>
                  <a:p>
                    <a:pPr marL="11552">
                      <a:lnSpc>
                        <a:spcPts val="455"/>
                      </a:lnSpc>
                    </a:pPr>
                    <a:endParaRPr sz="455" dirty="0"/>
                  </a:p>
                </p:txBody>
              </p:sp>
              <p:sp>
                <p:nvSpPr>
                  <p:cNvPr id="43" name="object 6">
                    <a:extLst>
                      <a:ext uri="{FF2B5EF4-FFF2-40B4-BE49-F238E27FC236}">
                        <a16:creationId xmlns="" xmlns:a16="http://schemas.microsoft.com/office/drawing/2014/main" id="{BECEB9C9-A037-4A73-B4F3-A8AB0CDF1977}"/>
                      </a:ext>
                    </a:extLst>
                  </p:cNvPr>
                  <p:cNvSpPr txBox="1"/>
                  <p:nvPr/>
                </p:nvSpPr>
                <p:spPr>
                  <a:xfrm>
                    <a:off x="6871360" y="5497058"/>
                    <a:ext cx="1320022" cy="22908"/>
                  </a:xfrm>
                  <a:prstGeom prst="rect">
                    <a:avLst/>
                  </a:prstGeom>
                </p:spPr>
                <p:txBody>
                  <a:bodyPr wrap="square" lIns="0" tIns="0" rIns="0" bIns="0" rtlCol="0">
                    <a:noAutofit/>
                  </a:bodyPr>
                  <a:lstStyle/>
                  <a:p>
                    <a:endParaRPr sz="819" dirty="0"/>
                  </a:p>
                </p:txBody>
              </p:sp>
            </p:grpSp>
            <p:sp>
              <p:nvSpPr>
                <p:cNvPr id="20" name="Rectangle 19">
                  <a:extLst>
                    <a:ext uri="{FF2B5EF4-FFF2-40B4-BE49-F238E27FC236}">
                      <a16:creationId xmlns="" xmlns:a16="http://schemas.microsoft.com/office/drawing/2014/main" id="{8A14276D-0B42-46C3-8E09-5D5039EC9927}"/>
                    </a:ext>
                  </a:extLst>
                </p:cNvPr>
                <p:cNvSpPr/>
                <p:nvPr/>
              </p:nvSpPr>
              <p:spPr>
                <a:xfrm>
                  <a:off x="0" y="6636311"/>
                  <a:ext cx="6840817" cy="939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8" name="object 5">
                <a:extLst>
                  <a:ext uri="{FF2B5EF4-FFF2-40B4-BE49-F238E27FC236}">
                    <a16:creationId xmlns="" xmlns:a16="http://schemas.microsoft.com/office/drawing/2014/main" id="{F91326AF-5827-41F6-BD07-54497EF35404}"/>
                  </a:ext>
                </a:extLst>
              </p:cNvPr>
              <p:cNvSpPr txBox="1"/>
              <p:nvPr/>
            </p:nvSpPr>
            <p:spPr>
              <a:xfrm>
                <a:off x="8700" y="6374232"/>
                <a:ext cx="6819574" cy="279337"/>
              </a:xfrm>
              <a:prstGeom prst="rect">
                <a:avLst/>
              </a:prstGeom>
              <a:noFill/>
            </p:spPr>
            <p:txBody>
              <a:bodyPr vert="horz" wrap="square" lIns="0" tIns="0" rIns="0" bIns="0" rtlCol="0" anchor="ctr" anchorCtr="0">
                <a:noAutofit/>
              </a:bodyPr>
              <a:lstStyle/>
              <a:p>
                <a:pPr marL="115888">
                  <a:spcAft>
                    <a:spcPts val="600"/>
                  </a:spcAft>
                </a:pPr>
                <a:r>
                  <a:rPr lang="en-US" sz="800" kern="800" spc="50" dirty="0">
                    <a:solidFill>
                      <a:schemeClr val="bg2">
                        <a:lumMod val="25000"/>
                      </a:schemeClr>
                    </a:solidFill>
                    <a:latin typeface="Franklin Gothic Medium"/>
                    <a:cs typeface="Franklin Gothic Medium"/>
                  </a:rPr>
                  <a:t>480 MW </a:t>
                </a:r>
                <a:r>
                  <a:rPr lang="en-US" sz="800" kern="800" spc="50" dirty="0">
                    <a:solidFill>
                      <a:schemeClr val="bg2">
                        <a:lumMod val="25000"/>
                      </a:schemeClr>
                    </a:solidFill>
                    <a:latin typeface="Franklin Gothic Medium"/>
                  </a:rPr>
                  <a:t>CCGT, Key Building Block for an Independent National Economy</a:t>
                </a:r>
              </a:p>
            </p:txBody>
          </p:sp>
        </p:grpSp>
        <p:sp>
          <p:nvSpPr>
            <p:cNvPr id="13" name="Slide Number Placeholder 9">
              <a:extLst>
                <a:ext uri="{FF2B5EF4-FFF2-40B4-BE49-F238E27FC236}">
                  <a16:creationId xmlns="" xmlns:a16="http://schemas.microsoft.com/office/drawing/2014/main" id="{1F6288C5-4FA5-4974-9569-05B13D7382E5}"/>
                </a:ext>
              </a:extLst>
            </p:cNvPr>
            <p:cNvSpPr txBox="1">
              <a:spLocks/>
            </p:cNvSpPr>
            <p:nvPr/>
          </p:nvSpPr>
          <p:spPr>
            <a:xfrm>
              <a:off x="8389440" y="6608795"/>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sz="1200" dirty="0">
                <a:solidFill>
                  <a:schemeClr val="bg1"/>
                </a:solidFill>
              </a:endParaRPr>
            </a:p>
          </p:txBody>
        </p:sp>
      </p:grpSp>
      <p:pic>
        <p:nvPicPr>
          <p:cNvPr id="44" name="Picture 43" descr="Synergy_Logo_Screen-02.png">
            <a:extLst>
              <a:ext uri="{FF2B5EF4-FFF2-40B4-BE49-F238E27FC236}">
                <a16:creationId xmlns="" xmlns:a16="http://schemas.microsoft.com/office/drawing/2014/main" id="{6525D070-9CB3-4043-B2C7-EFF3A0E6AE9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989" y="6396751"/>
            <a:ext cx="1319212" cy="3024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7" name="Picture 1" descr="cid:image001.jpg@01D19008.9C85FD60">
            <a:extLst>
              <a:ext uri="{FF2B5EF4-FFF2-40B4-BE49-F238E27FC236}">
                <a16:creationId xmlns="" xmlns:a16="http://schemas.microsoft.com/office/drawing/2014/main" id="{079814CF-9051-499C-9BCC-FA2550ADE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08385" y="107797"/>
            <a:ext cx="1320406" cy="549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bject 8">
            <a:extLst>
              <a:ext uri="{FF2B5EF4-FFF2-40B4-BE49-F238E27FC236}">
                <a16:creationId xmlns="" xmlns:a16="http://schemas.microsoft.com/office/drawing/2014/main" id="{36ABFF5D-896B-44CF-91B9-493F8622FEDC}"/>
              </a:ext>
            </a:extLst>
          </p:cNvPr>
          <p:cNvSpPr txBox="1">
            <a:spLocks/>
          </p:cNvSpPr>
          <p:nvPr userDrawn="1"/>
        </p:nvSpPr>
        <p:spPr>
          <a:xfrm>
            <a:off x="4038701" y="6678629"/>
            <a:ext cx="2592379" cy="123111"/>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nSpc>
                <a:spcPct val="100000"/>
              </a:lnSpc>
            </a:pPr>
            <a:r>
              <a:rPr lang="en-US" sz="800" dirty="0">
                <a:solidFill>
                  <a:schemeClr val="tx1">
                    <a:lumMod val="65000"/>
                    <a:lumOff val="35000"/>
                  </a:schemeClr>
                </a:solidFill>
                <a:latin typeface="Franklin Gothic Medium"/>
                <a:cs typeface="Franklin Gothic Medium"/>
              </a:rPr>
              <a:t>Pri</a:t>
            </a:r>
            <a:r>
              <a:rPr lang="en-US" sz="800" spc="-15" dirty="0">
                <a:solidFill>
                  <a:schemeClr val="tx1">
                    <a:lumMod val="65000"/>
                    <a:lumOff val="35000"/>
                  </a:schemeClr>
                </a:solidFill>
                <a:latin typeface="Franklin Gothic Medium"/>
                <a:cs typeface="Franklin Gothic Medium"/>
              </a:rPr>
              <a:t>v</a:t>
            </a:r>
            <a:r>
              <a:rPr lang="en-US" sz="800" spc="-5" dirty="0">
                <a:solidFill>
                  <a:schemeClr val="tx1">
                    <a:lumMod val="65000"/>
                    <a:lumOff val="35000"/>
                  </a:schemeClr>
                </a:solidFill>
                <a:latin typeface="Franklin Gothic Medium"/>
                <a:cs typeface="Franklin Gothic Medium"/>
              </a:rPr>
              <a:t>a</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 and </a:t>
            </a:r>
            <a:r>
              <a:rPr lang="en-US" sz="800" spc="-10" dirty="0">
                <a:solidFill>
                  <a:schemeClr val="tx1">
                    <a:lumMod val="65000"/>
                    <a:lumOff val="35000"/>
                  </a:schemeClr>
                </a:solidFill>
                <a:latin typeface="Franklin Gothic Medium"/>
                <a:cs typeface="Franklin Gothic Medium"/>
              </a:rPr>
              <a:t>C</a:t>
            </a:r>
            <a:r>
              <a:rPr lang="en-US" sz="800" dirty="0">
                <a:solidFill>
                  <a:schemeClr val="tx1">
                    <a:lumMod val="65000"/>
                    <a:lumOff val="35000"/>
                  </a:schemeClr>
                </a:solidFill>
                <a:latin typeface="Franklin Gothic Medium"/>
                <a:cs typeface="Franklin Gothic Medium"/>
              </a:rPr>
              <a:t>onfidential: </a:t>
            </a:r>
            <a:r>
              <a:rPr lang="en-US" sz="800" spc="-10" dirty="0">
                <a:solidFill>
                  <a:schemeClr val="tx1">
                    <a:lumMod val="65000"/>
                    <a:lumOff val="35000"/>
                  </a:schemeClr>
                </a:solidFill>
                <a:latin typeface="Franklin Gothic Medium"/>
                <a:cs typeface="Franklin Gothic Medium"/>
              </a:rPr>
              <a:t>F</a:t>
            </a:r>
            <a:r>
              <a:rPr lang="en-US" sz="800" dirty="0">
                <a:solidFill>
                  <a:schemeClr val="tx1">
                    <a:lumMod val="65000"/>
                    <a:lumOff val="35000"/>
                  </a:schemeClr>
                </a:solidFill>
                <a:latin typeface="Franklin Gothic Medium"/>
                <a:cs typeface="Franklin Gothic Medium"/>
              </a:rPr>
              <a:t>or Limi</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ed Ci</a:t>
            </a:r>
            <a:r>
              <a:rPr lang="en-US" sz="800" spc="-15" dirty="0">
                <a:solidFill>
                  <a:schemeClr val="tx1">
                    <a:lumMod val="65000"/>
                    <a:lumOff val="35000"/>
                  </a:schemeClr>
                </a:solidFill>
                <a:latin typeface="Franklin Gothic Medium"/>
                <a:cs typeface="Franklin Gothic Medium"/>
              </a:rPr>
              <a:t>r</a:t>
            </a:r>
            <a:r>
              <a:rPr lang="en-US" sz="800" dirty="0">
                <a:solidFill>
                  <a:schemeClr val="tx1">
                    <a:lumMod val="65000"/>
                    <a:lumOff val="35000"/>
                  </a:schemeClr>
                </a:solidFill>
                <a:latin typeface="Franklin Gothic Medium"/>
                <a:cs typeface="Franklin Gothic Medium"/>
              </a:rPr>
              <a:t>cul</a:t>
            </a:r>
            <a:r>
              <a:rPr lang="en-US" sz="800" spc="-5" dirty="0">
                <a:solidFill>
                  <a:schemeClr val="tx1">
                    <a:lumMod val="65000"/>
                    <a:lumOff val="35000"/>
                  </a:schemeClr>
                </a:solidFill>
                <a:latin typeface="Franklin Gothic Medium"/>
                <a:cs typeface="Franklin Gothic Medium"/>
              </a:rPr>
              <a:t>a</a:t>
            </a:r>
            <a:r>
              <a:rPr lang="en-US" sz="800" dirty="0">
                <a:solidFill>
                  <a:schemeClr val="tx1">
                    <a:lumMod val="65000"/>
                    <a:lumOff val="35000"/>
                  </a:schemeClr>
                </a:solidFill>
                <a:latin typeface="Franklin Gothic Medium"/>
                <a:cs typeface="Franklin Gothic Medium"/>
              </a:rPr>
              <a:t>tion Only</a:t>
            </a:r>
          </a:p>
        </p:txBody>
      </p:sp>
      <p:grpSp>
        <p:nvGrpSpPr>
          <p:cNvPr id="14" name="Group 13">
            <a:extLst>
              <a:ext uri="{FF2B5EF4-FFF2-40B4-BE49-F238E27FC236}">
                <a16:creationId xmlns="" xmlns:a16="http://schemas.microsoft.com/office/drawing/2014/main" id="{CCEC4462-EA4F-4C4A-A5D1-C745640D2F06}"/>
              </a:ext>
            </a:extLst>
          </p:cNvPr>
          <p:cNvGrpSpPr/>
          <p:nvPr userDrawn="1"/>
        </p:nvGrpSpPr>
        <p:grpSpPr>
          <a:xfrm>
            <a:off x="0" y="6326120"/>
            <a:ext cx="9139752" cy="572306"/>
            <a:chOff x="0" y="6306456"/>
            <a:chExt cx="9139752" cy="572306"/>
          </a:xfrm>
        </p:grpSpPr>
        <p:grpSp>
          <p:nvGrpSpPr>
            <p:cNvPr id="15" name="Group 14">
              <a:extLst>
                <a:ext uri="{FF2B5EF4-FFF2-40B4-BE49-F238E27FC236}">
                  <a16:creationId xmlns="" xmlns:a16="http://schemas.microsoft.com/office/drawing/2014/main" id="{25D6A43E-96B0-4E47-B4A5-8CBBD3FDB4E5}"/>
                </a:ext>
              </a:extLst>
            </p:cNvPr>
            <p:cNvGrpSpPr/>
            <p:nvPr/>
          </p:nvGrpSpPr>
          <p:grpSpPr>
            <a:xfrm>
              <a:off x="0" y="6306456"/>
              <a:ext cx="9139752" cy="531921"/>
              <a:chOff x="0" y="5152571"/>
              <a:chExt cx="9144000" cy="1707582"/>
            </a:xfrm>
          </p:grpSpPr>
          <p:grpSp>
            <p:nvGrpSpPr>
              <p:cNvPr id="17" name="Group 16">
                <a:extLst>
                  <a:ext uri="{FF2B5EF4-FFF2-40B4-BE49-F238E27FC236}">
                    <a16:creationId xmlns="" xmlns:a16="http://schemas.microsoft.com/office/drawing/2014/main" id="{8177D81D-E254-46DA-8D46-E400C00CFBA7}"/>
                  </a:ext>
                </a:extLst>
              </p:cNvPr>
              <p:cNvGrpSpPr/>
              <p:nvPr/>
            </p:nvGrpSpPr>
            <p:grpSpPr>
              <a:xfrm>
                <a:off x="0" y="5152571"/>
                <a:ext cx="9144000" cy="1707582"/>
                <a:chOff x="0" y="5152571"/>
                <a:chExt cx="9144000" cy="1707582"/>
              </a:xfrm>
            </p:grpSpPr>
            <p:grpSp>
              <p:nvGrpSpPr>
                <p:cNvPr id="19" name="Group 18">
                  <a:extLst>
                    <a:ext uri="{FF2B5EF4-FFF2-40B4-BE49-F238E27FC236}">
                      <a16:creationId xmlns="" xmlns:a16="http://schemas.microsoft.com/office/drawing/2014/main" id="{E7747CDD-B411-468F-86C9-34AD9E32B3D1}"/>
                    </a:ext>
                  </a:extLst>
                </p:cNvPr>
                <p:cNvGrpSpPr/>
                <p:nvPr/>
              </p:nvGrpSpPr>
              <p:grpSpPr>
                <a:xfrm>
                  <a:off x="0" y="5152571"/>
                  <a:ext cx="9144000" cy="1707582"/>
                  <a:chOff x="0" y="4195716"/>
                  <a:chExt cx="9144000" cy="1517812"/>
                </a:xfrm>
              </p:grpSpPr>
              <p:sp>
                <p:nvSpPr>
                  <p:cNvPr id="21" name="object 127">
                    <a:extLst>
                      <a:ext uri="{FF2B5EF4-FFF2-40B4-BE49-F238E27FC236}">
                        <a16:creationId xmlns="" xmlns:a16="http://schemas.microsoft.com/office/drawing/2014/main" id="{A3B671AE-7B65-4432-8573-98C90B638181}"/>
                      </a:ext>
                    </a:extLst>
                  </p:cNvPr>
                  <p:cNvSpPr/>
                  <p:nvPr/>
                </p:nvSpPr>
                <p:spPr>
                  <a:xfrm>
                    <a:off x="6840818" y="4604295"/>
                    <a:ext cx="162074" cy="950387"/>
                  </a:xfrm>
                  <a:custGeom>
                    <a:avLst/>
                    <a:gdLst/>
                    <a:ahLst/>
                    <a:cxnLst/>
                    <a:rect l="l" t="t" r="r" b="b"/>
                    <a:pathLst>
                      <a:path w="356339" h="2089530">
                        <a:moveTo>
                          <a:pt x="0" y="2089530"/>
                        </a:moveTo>
                        <a:lnTo>
                          <a:pt x="356339" y="2071173"/>
                        </a:lnTo>
                        <a:lnTo>
                          <a:pt x="356337" y="47507"/>
                        </a:lnTo>
                        <a:lnTo>
                          <a:pt x="352024" y="34834"/>
                        </a:lnTo>
                        <a:lnTo>
                          <a:pt x="341055" y="27181"/>
                        </a:lnTo>
                        <a:lnTo>
                          <a:pt x="321007" y="21551"/>
                        </a:lnTo>
                        <a:lnTo>
                          <a:pt x="301416" y="16614"/>
                        </a:lnTo>
                        <a:lnTo>
                          <a:pt x="282270" y="12353"/>
                        </a:lnTo>
                        <a:lnTo>
                          <a:pt x="263559" y="8751"/>
                        </a:lnTo>
                        <a:lnTo>
                          <a:pt x="245271" y="5790"/>
                        </a:lnTo>
                        <a:lnTo>
                          <a:pt x="227394" y="3453"/>
                        </a:lnTo>
                        <a:lnTo>
                          <a:pt x="209917" y="1723"/>
                        </a:lnTo>
                        <a:lnTo>
                          <a:pt x="192828" y="582"/>
                        </a:lnTo>
                        <a:lnTo>
                          <a:pt x="176116" y="13"/>
                        </a:lnTo>
                        <a:lnTo>
                          <a:pt x="159771" y="0"/>
                        </a:lnTo>
                        <a:lnTo>
                          <a:pt x="143779" y="523"/>
                        </a:lnTo>
                        <a:lnTo>
                          <a:pt x="128130" y="1568"/>
                        </a:lnTo>
                        <a:lnTo>
                          <a:pt x="112813" y="3115"/>
                        </a:lnTo>
                        <a:lnTo>
                          <a:pt x="97816" y="5148"/>
                        </a:lnTo>
                        <a:lnTo>
                          <a:pt x="83127" y="7649"/>
                        </a:lnTo>
                        <a:lnTo>
                          <a:pt x="68735" y="10602"/>
                        </a:lnTo>
                        <a:lnTo>
                          <a:pt x="54629" y="13988"/>
                        </a:lnTo>
                        <a:lnTo>
                          <a:pt x="40798" y="17791"/>
                        </a:lnTo>
                        <a:lnTo>
                          <a:pt x="27229" y="21993"/>
                        </a:lnTo>
                        <a:lnTo>
                          <a:pt x="13912" y="26578"/>
                        </a:lnTo>
                        <a:lnTo>
                          <a:pt x="0" y="37784"/>
                        </a:lnTo>
                        <a:lnTo>
                          <a:pt x="0" y="2089530"/>
                        </a:lnTo>
                        <a:close/>
                      </a:path>
                    </a:pathLst>
                  </a:custGeom>
                  <a:solidFill>
                    <a:srgbClr val="005973"/>
                  </a:solidFill>
                </p:spPr>
                <p:txBody>
                  <a:bodyPr wrap="square" lIns="0" tIns="0" rIns="0" bIns="0" rtlCol="0">
                    <a:noAutofit/>
                  </a:bodyPr>
                  <a:lstStyle/>
                  <a:p>
                    <a:endParaRPr sz="819" dirty="0"/>
                  </a:p>
                </p:txBody>
              </p:sp>
              <p:sp>
                <p:nvSpPr>
                  <p:cNvPr id="22" name="object 128">
                    <a:extLst>
                      <a:ext uri="{FF2B5EF4-FFF2-40B4-BE49-F238E27FC236}">
                        <a16:creationId xmlns="" xmlns:a16="http://schemas.microsoft.com/office/drawing/2014/main" id="{BF33A3AB-688B-4D48-9FAA-5F527D318B87}"/>
                      </a:ext>
                    </a:extLst>
                  </p:cNvPr>
                  <p:cNvSpPr/>
                  <p:nvPr/>
                </p:nvSpPr>
                <p:spPr>
                  <a:xfrm>
                    <a:off x="6844432" y="5514563"/>
                    <a:ext cx="158456" cy="76946"/>
                  </a:xfrm>
                  <a:custGeom>
                    <a:avLst/>
                    <a:gdLst/>
                    <a:ahLst/>
                    <a:cxnLst/>
                    <a:rect l="l" t="t" r="r" b="b"/>
                    <a:pathLst>
                      <a:path w="348384" h="169174">
                        <a:moveTo>
                          <a:pt x="170214" y="88204"/>
                        </a:moveTo>
                        <a:lnTo>
                          <a:pt x="170214" y="164800"/>
                        </a:lnTo>
                        <a:lnTo>
                          <a:pt x="171692" y="169174"/>
                        </a:lnTo>
                        <a:lnTo>
                          <a:pt x="348384" y="169174"/>
                        </a:lnTo>
                        <a:lnTo>
                          <a:pt x="348384" y="0"/>
                        </a:lnTo>
                        <a:lnTo>
                          <a:pt x="0" y="0"/>
                        </a:lnTo>
                        <a:lnTo>
                          <a:pt x="0" y="88204"/>
                        </a:lnTo>
                        <a:lnTo>
                          <a:pt x="170214" y="88204"/>
                        </a:lnTo>
                        <a:close/>
                      </a:path>
                    </a:pathLst>
                  </a:custGeom>
                  <a:solidFill>
                    <a:srgbClr val="005973"/>
                  </a:solidFill>
                </p:spPr>
                <p:txBody>
                  <a:bodyPr wrap="square" lIns="0" tIns="0" rIns="0" bIns="0" rtlCol="0">
                    <a:noAutofit/>
                  </a:bodyPr>
                  <a:lstStyle/>
                  <a:p>
                    <a:endParaRPr sz="819" dirty="0"/>
                  </a:p>
                </p:txBody>
              </p:sp>
              <p:sp>
                <p:nvSpPr>
                  <p:cNvPr id="23" name="object 129">
                    <a:extLst>
                      <a:ext uri="{FF2B5EF4-FFF2-40B4-BE49-F238E27FC236}">
                        <a16:creationId xmlns="" xmlns:a16="http://schemas.microsoft.com/office/drawing/2014/main" id="{9141357F-7BA1-41AA-8EA1-F8D3C3BB30E6}"/>
                      </a:ext>
                    </a:extLst>
                  </p:cNvPr>
                  <p:cNvSpPr/>
                  <p:nvPr/>
                </p:nvSpPr>
                <p:spPr>
                  <a:xfrm>
                    <a:off x="7430239"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24" name="object 130">
                    <a:extLst>
                      <a:ext uri="{FF2B5EF4-FFF2-40B4-BE49-F238E27FC236}">
                        <a16:creationId xmlns="" xmlns:a16="http://schemas.microsoft.com/office/drawing/2014/main" id="{D32D1CC7-0DA6-4CD5-BDA7-43A9AB0DC7FA}"/>
                      </a:ext>
                    </a:extLst>
                  </p:cNvPr>
                  <p:cNvSpPr/>
                  <p:nvPr/>
                </p:nvSpPr>
                <p:spPr>
                  <a:xfrm>
                    <a:off x="7401808" y="4969049"/>
                    <a:ext cx="307988" cy="0"/>
                  </a:xfrm>
                  <a:custGeom>
                    <a:avLst/>
                    <a:gdLst/>
                    <a:ahLst/>
                    <a:cxnLst/>
                    <a:rect l="l" t="t" r="r" b="b"/>
                    <a:pathLst>
                      <a:path w="677146">
                        <a:moveTo>
                          <a:pt x="0" y="0"/>
                        </a:moveTo>
                        <a:lnTo>
                          <a:pt x="625419" y="0"/>
                        </a:lnTo>
                        <a:lnTo>
                          <a:pt x="677146" y="0"/>
                        </a:lnTo>
                      </a:path>
                    </a:pathLst>
                  </a:custGeom>
                  <a:ln w="11335">
                    <a:solidFill>
                      <a:srgbClr val="025973"/>
                    </a:solidFill>
                  </a:ln>
                </p:spPr>
                <p:txBody>
                  <a:bodyPr wrap="square" lIns="0" tIns="0" rIns="0" bIns="0" rtlCol="0">
                    <a:noAutofit/>
                  </a:bodyPr>
                  <a:lstStyle/>
                  <a:p>
                    <a:endParaRPr sz="819" dirty="0"/>
                  </a:p>
                </p:txBody>
              </p:sp>
              <p:sp>
                <p:nvSpPr>
                  <p:cNvPr id="25" name="object 131">
                    <a:extLst>
                      <a:ext uri="{FF2B5EF4-FFF2-40B4-BE49-F238E27FC236}">
                        <a16:creationId xmlns="" xmlns:a16="http://schemas.microsoft.com/office/drawing/2014/main" id="{103E045B-BADB-404C-A0EA-A0818A8097A1}"/>
                      </a:ext>
                    </a:extLst>
                  </p:cNvPr>
                  <p:cNvSpPr/>
                  <p:nvPr/>
                </p:nvSpPr>
                <p:spPr>
                  <a:xfrm>
                    <a:off x="7680994"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26" name="object 132">
                    <a:extLst>
                      <a:ext uri="{FF2B5EF4-FFF2-40B4-BE49-F238E27FC236}">
                        <a16:creationId xmlns="" xmlns:a16="http://schemas.microsoft.com/office/drawing/2014/main" id="{D9940523-8C0D-4A85-BE15-AB005D2534BC}"/>
                      </a:ext>
                    </a:extLst>
                  </p:cNvPr>
                  <p:cNvSpPr/>
                  <p:nvPr/>
                </p:nvSpPr>
                <p:spPr>
                  <a:xfrm>
                    <a:off x="7416021" y="4995869"/>
                    <a:ext cx="278445" cy="0"/>
                  </a:xfrm>
                  <a:custGeom>
                    <a:avLst/>
                    <a:gdLst/>
                    <a:ahLst/>
                    <a:cxnLst/>
                    <a:rect l="l" t="t" r="r" b="b"/>
                    <a:pathLst>
                      <a:path w="612192">
                        <a:moveTo>
                          <a:pt x="0" y="0"/>
                        </a:moveTo>
                        <a:lnTo>
                          <a:pt x="612192" y="0"/>
                        </a:lnTo>
                      </a:path>
                    </a:pathLst>
                  </a:custGeom>
                  <a:ln w="11335">
                    <a:solidFill>
                      <a:srgbClr val="025973"/>
                    </a:solidFill>
                  </a:ln>
                </p:spPr>
                <p:txBody>
                  <a:bodyPr wrap="square" lIns="0" tIns="0" rIns="0" bIns="0" rtlCol="0">
                    <a:noAutofit/>
                  </a:bodyPr>
                  <a:lstStyle/>
                  <a:p>
                    <a:endParaRPr sz="819" dirty="0"/>
                  </a:p>
                </p:txBody>
              </p:sp>
              <p:sp>
                <p:nvSpPr>
                  <p:cNvPr id="27" name="object 135">
                    <a:extLst>
                      <a:ext uri="{FF2B5EF4-FFF2-40B4-BE49-F238E27FC236}">
                        <a16:creationId xmlns="" xmlns:a16="http://schemas.microsoft.com/office/drawing/2014/main" id="{626E4815-6203-4123-AD8D-98906443DDC6}"/>
                      </a:ext>
                    </a:extLst>
                  </p:cNvPr>
                  <p:cNvSpPr/>
                  <p:nvPr/>
                </p:nvSpPr>
                <p:spPr>
                  <a:xfrm>
                    <a:off x="6871358" y="4866234"/>
                    <a:ext cx="108016" cy="12698"/>
                  </a:xfrm>
                  <a:custGeom>
                    <a:avLst/>
                    <a:gdLst/>
                    <a:ahLst/>
                    <a:cxnLst/>
                    <a:rect l="l" t="t" r="r" b="b"/>
                    <a:pathLst>
                      <a:path w="237484" h="27919">
                        <a:moveTo>
                          <a:pt x="0" y="20638"/>
                        </a:moveTo>
                        <a:lnTo>
                          <a:pt x="0" y="24669"/>
                        </a:lnTo>
                        <a:lnTo>
                          <a:pt x="3262" y="27919"/>
                        </a:lnTo>
                        <a:lnTo>
                          <a:pt x="234222" y="27919"/>
                        </a:lnTo>
                        <a:lnTo>
                          <a:pt x="237484" y="24669"/>
                        </a:lnTo>
                        <a:lnTo>
                          <a:pt x="237484" y="3250"/>
                        </a:lnTo>
                        <a:lnTo>
                          <a:pt x="234222" y="0"/>
                        </a:lnTo>
                        <a:lnTo>
                          <a:pt x="3262" y="0"/>
                        </a:lnTo>
                        <a:lnTo>
                          <a:pt x="0" y="3250"/>
                        </a:lnTo>
                        <a:lnTo>
                          <a:pt x="0" y="20638"/>
                        </a:lnTo>
                        <a:close/>
                      </a:path>
                    </a:pathLst>
                  </a:custGeom>
                  <a:solidFill>
                    <a:srgbClr val="005973"/>
                  </a:solidFill>
                </p:spPr>
                <p:txBody>
                  <a:bodyPr wrap="square" lIns="0" tIns="0" rIns="0" bIns="0" rtlCol="0">
                    <a:noAutofit/>
                  </a:bodyPr>
                  <a:lstStyle/>
                  <a:p>
                    <a:endParaRPr sz="819" dirty="0"/>
                  </a:p>
                </p:txBody>
              </p:sp>
              <p:sp>
                <p:nvSpPr>
                  <p:cNvPr id="28" name="object 136">
                    <a:extLst>
                      <a:ext uri="{FF2B5EF4-FFF2-40B4-BE49-F238E27FC236}">
                        <a16:creationId xmlns="" xmlns:a16="http://schemas.microsoft.com/office/drawing/2014/main" id="{AF4AB3CA-D6B6-42EF-BBCE-E0B5B2115BB7}"/>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452924" y="27931"/>
                        </a:lnTo>
                        <a:lnTo>
                          <a:pt x="456505" y="17446"/>
                        </a:lnTo>
                        <a:lnTo>
                          <a:pt x="466298" y="5957"/>
                        </a:lnTo>
                        <a:lnTo>
                          <a:pt x="477318" y="632"/>
                        </a:lnTo>
                        <a:lnTo>
                          <a:pt x="485584" y="0"/>
                        </a:lnTo>
                        <a:lnTo>
                          <a:pt x="3770" y="0"/>
                        </a:lnTo>
                        <a:lnTo>
                          <a:pt x="0" y="3782"/>
                        </a:lnTo>
                        <a:lnTo>
                          <a:pt x="0" y="19480"/>
                        </a:lnTo>
                        <a:close/>
                      </a:path>
                    </a:pathLst>
                  </a:custGeom>
                  <a:solidFill>
                    <a:srgbClr val="005973"/>
                  </a:solidFill>
                </p:spPr>
                <p:txBody>
                  <a:bodyPr wrap="square" lIns="0" tIns="0" rIns="0" bIns="0" rtlCol="0">
                    <a:noAutofit/>
                  </a:bodyPr>
                  <a:lstStyle/>
                  <a:p>
                    <a:endParaRPr sz="819" dirty="0"/>
                  </a:p>
                </p:txBody>
              </p:sp>
              <p:sp>
                <p:nvSpPr>
                  <p:cNvPr id="29" name="object 137">
                    <a:extLst>
                      <a:ext uri="{FF2B5EF4-FFF2-40B4-BE49-F238E27FC236}">
                        <a16:creationId xmlns="" xmlns:a16="http://schemas.microsoft.com/office/drawing/2014/main" id="{9E2A744A-D458-43CE-BF1F-2ABB12DAC5B2}"/>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8439" y="27931"/>
                        </a:lnTo>
                        <a:lnTo>
                          <a:pt x="68605" y="27931"/>
                        </a:lnTo>
                        <a:lnTo>
                          <a:pt x="370937" y="27931"/>
                        </a:lnTo>
                        <a:lnTo>
                          <a:pt x="444188" y="27931"/>
                        </a:lnTo>
                        <a:lnTo>
                          <a:pt x="448857" y="27931"/>
                        </a:lnTo>
                        <a:lnTo>
                          <a:pt x="452924" y="27931"/>
                        </a:lnTo>
                        <a:lnTo>
                          <a:pt x="456505" y="17446"/>
                        </a:lnTo>
                        <a:lnTo>
                          <a:pt x="466298" y="5957"/>
                        </a:lnTo>
                        <a:lnTo>
                          <a:pt x="477318" y="632"/>
                        </a:lnTo>
                        <a:lnTo>
                          <a:pt x="485584" y="0"/>
                        </a:lnTo>
                        <a:lnTo>
                          <a:pt x="370937" y="0"/>
                        </a:lnTo>
                        <a:lnTo>
                          <a:pt x="68605" y="0"/>
                        </a:lnTo>
                        <a:lnTo>
                          <a:pt x="8439" y="0"/>
                        </a:lnTo>
                        <a:lnTo>
                          <a:pt x="3770" y="0"/>
                        </a:lnTo>
                        <a:lnTo>
                          <a:pt x="0" y="3782"/>
                        </a:lnTo>
                        <a:lnTo>
                          <a:pt x="0" y="8439"/>
                        </a:lnTo>
                        <a:lnTo>
                          <a:pt x="0" y="19480"/>
                        </a:lnTo>
                        <a:close/>
                      </a:path>
                    </a:pathLst>
                  </a:custGeom>
                  <a:ln w="7647">
                    <a:solidFill>
                      <a:srgbClr val="FEFFFE"/>
                    </a:solidFill>
                  </a:ln>
                </p:spPr>
                <p:txBody>
                  <a:bodyPr wrap="square" lIns="0" tIns="0" rIns="0" bIns="0" rtlCol="0">
                    <a:noAutofit/>
                  </a:bodyPr>
                  <a:lstStyle/>
                  <a:p>
                    <a:endParaRPr sz="819" dirty="0"/>
                  </a:p>
                </p:txBody>
              </p:sp>
              <p:sp>
                <p:nvSpPr>
                  <p:cNvPr id="30" name="object 139">
                    <a:extLst>
                      <a:ext uri="{FF2B5EF4-FFF2-40B4-BE49-F238E27FC236}">
                        <a16:creationId xmlns="" xmlns:a16="http://schemas.microsoft.com/office/drawing/2014/main" id="{3F55545D-542D-400F-9971-D466FD1BBEAD}"/>
                      </a:ext>
                    </a:extLst>
                  </p:cNvPr>
                  <p:cNvSpPr/>
                  <p:nvPr/>
                </p:nvSpPr>
                <p:spPr>
                  <a:xfrm>
                    <a:off x="0" y="5022692"/>
                    <a:ext cx="9144000" cy="690836"/>
                  </a:xfrm>
                  <a:custGeom>
                    <a:avLst/>
                    <a:gdLst/>
                    <a:ahLst/>
                    <a:cxnLst/>
                    <a:rect l="l" t="t" r="r" b="b"/>
                    <a:pathLst>
                      <a:path w="20104100" h="1518880">
                        <a:moveTo>
                          <a:pt x="18511813" y="370232"/>
                        </a:moveTo>
                        <a:lnTo>
                          <a:pt x="18500676" y="372658"/>
                        </a:lnTo>
                        <a:lnTo>
                          <a:pt x="18492690" y="381403"/>
                        </a:lnTo>
                        <a:lnTo>
                          <a:pt x="18492618" y="381564"/>
                        </a:lnTo>
                        <a:lnTo>
                          <a:pt x="18405655" y="577227"/>
                        </a:lnTo>
                        <a:lnTo>
                          <a:pt x="18397723" y="586058"/>
                        </a:lnTo>
                        <a:lnTo>
                          <a:pt x="18386591" y="588576"/>
                        </a:lnTo>
                        <a:lnTo>
                          <a:pt x="18375820" y="584178"/>
                        </a:lnTo>
                        <a:lnTo>
                          <a:pt x="18123773" y="374140"/>
                        </a:lnTo>
                        <a:lnTo>
                          <a:pt x="18112759" y="369716"/>
                        </a:lnTo>
                        <a:lnTo>
                          <a:pt x="18101661" y="372371"/>
                        </a:lnTo>
                        <a:lnTo>
                          <a:pt x="18093938" y="381079"/>
                        </a:lnTo>
                        <a:lnTo>
                          <a:pt x="18001514" y="589036"/>
                        </a:lnTo>
                        <a:lnTo>
                          <a:pt x="17998429" y="595975"/>
                        </a:lnTo>
                        <a:lnTo>
                          <a:pt x="17991549" y="600443"/>
                        </a:lnTo>
                        <a:lnTo>
                          <a:pt x="17951655" y="600443"/>
                        </a:lnTo>
                        <a:lnTo>
                          <a:pt x="17937919" y="603376"/>
                        </a:lnTo>
                        <a:lnTo>
                          <a:pt x="17926879" y="611319"/>
                        </a:lnTo>
                        <a:lnTo>
                          <a:pt x="17920050" y="622984"/>
                        </a:lnTo>
                        <a:lnTo>
                          <a:pt x="17918605" y="633481"/>
                        </a:lnTo>
                        <a:lnTo>
                          <a:pt x="17918676" y="822360"/>
                        </a:lnTo>
                        <a:lnTo>
                          <a:pt x="17914616" y="835760"/>
                        </a:lnTo>
                        <a:lnTo>
                          <a:pt x="17904127" y="844486"/>
                        </a:lnTo>
                        <a:lnTo>
                          <a:pt x="17894621" y="846438"/>
                        </a:lnTo>
                        <a:lnTo>
                          <a:pt x="17498104" y="846438"/>
                        </a:lnTo>
                        <a:lnTo>
                          <a:pt x="17472845" y="846801"/>
                        </a:lnTo>
                        <a:lnTo>
                          <a:pt x="17452705" y="846892"/>
                        </a:lnTo>
                        <a:lnTo>
                          <a:pt x="17436855" y="846530"/>
                        </a:lnTo>
                        <a:lnTo>
                          <a:pt x="17424463" y="845537"/>
                        </a:lnTo>
                        <a:lnTo>
                          <a:pt x="17414697" y="843733"/>
                        </a:lnTo>
                        <a:lnTo>
                          <a:pt x="17406727" y="840938"/>
                        </a:lnTo>
                        <a:lnTo>
                          <a:pt x="17399721" y="836974"/>
                        </a:lnTo>
                        <a:lnTo>
                          <a:pt x="17349368" y="1218900"/>
                        </a:lnTo>
                        <a:lnTo>
                          <a:pt x="17908699" y="1193936"/>
                        </a:lnTo>
                        <a:lnTo>
                          <a:pt x="17912033" y="1194196"/>
                        </a:lnTo>
                        <a:lnTo>
                          <a:pt x="17914610" y="1196974"/>
                        </a:lnTo>
                        <a:lnTo>
                          <a:pt x="17914610" y="1227849"/>
                        </a:lnTo>
                        <a:lnTo>
                          <a:pt x="17911785" y="1230697"/>
                        </a:lnTo>
                        <a:lnTo>
                          <a:pt x="17908274" y="1230733"/>
                        </a:lnTo>
                        <a:lnTo>
                          <a:pt x="17346259" y="1253168"/>
                        </a:lnTo>
                        <a:lnTo>
                          <a:pt x="17343514" y="1255031"/>
                        </a:lnTo>
                        <a:lnTo>
                          <a:pt x="15535023" y="1242459"/>
                        </a:lnTo>
                        <a:lnTo>
                          <a:pt x="15511347" y="1242459"/>
                        </a:lnTo>
                        <a:lnTo>
                          <a:pt x="20104100" y="1518880"/>
                        </a:lnTo>
                        <a:lnTo>
                          <a:pt x="20104100" y="1229917"/>
                        </a:lnTo>
                        <a:lnTo>
                          <a:pt x="19627381" y="1229917"/>
                        </a:lnTo>
                        <a:lnTo>
                          <a:pt x="19614489" y="1224949"/>
                        </a:lnTo>
                        <a:lnTo>
                          <a:pt x="19608289" y="1212742"/>
                        </a:lnTo>
                        <a:lnTo>
                          <a:pt x="19608184" y="603871"/>
                        </a:lnTo>
                        <a:lnTo>
                          <a:pt x="19605489" y="598315"/>
                        </a:lnTo>
                        <a:lnTo>
                          <a:pt x="19600879" y="594674"/>
                        </a:lnTo>
                        <a:lnTo>
                          <a:pt x="19319955" y="372899"/>
                        </a:lnTo>
                        <a:lnTo>
                          <a:pt x="19308811" y="368780"/>
                        </a:lnTo>
                        <a:lnTo>
                          <a:pt x="19297752" y="371771"/>
                        </a:lnTo>
                        <a:lnTo>
                          <a:pt x="19290675" y="379850"/>
                        </a:lnTo>
                        <a:lnTo>
                          <a:pt x="19198263" y="577854"/>
                        </a:lnTo>
                        <a:lnTo>
                          <a:pt x="19190170" y="586542"/>
                        </a:lnTo>
                        <a:lnTo>
                          <a:pt x="19178975" y="588846"/>
                        </a:lnTo>
                        <a:lnTo>
                          <a:pt x="19168582" y="584473"/>
                        </a:lnTo>
                        <a:lnTo>
                          <a:pt x="18916334" y="374270"/>
                        </a:lnTo>
                        <a:lnTo>
                          <a:pt x="18905319" y="369858"/>
                        </a:lnTo>
                        <a:lnTo>
                          <a:pt x="18894223" y="372512"/>
                        </a:lnTo>
                        <a:lnTo>
                          <a:pt x="18886428" y="381363"/>
                        </a:lnTo>
                        <a:lnTo>
                          <a:pt x="18799264" y="581837"/>
                        </a:lnTo>
                        <a:lnTo>
                          <a:pt x="18791414" y="590730"/>
                        </a:lnTo>
                        <a:lnTo>
                          <a:pt x="18780331" y="593343"/>
                        </a:lnTo>
                        <a:lnTo>
                          <a:pt x="18769362" y="588917"/>
                        </a:lnTo>
                        <a:lnTo>
                          <a:pt x="18769086" y="588681"/>
                        </a:lnTo>
                        <a:lnTo>
                          <a:pt x="18522736" y="374873"/>
                        </a:lnTo>
                        <a:lnTo>
                          <a:pt x="18511813" y="370232"/>
                        </a:lnTo>
                        <a:close/>
                      </a:path>
                      <a:path w="20104100" h="1518880">
                        <a:moveTo>
                          <a:pt x="15510587" y="1242443"/>
                        </a:moveTo>
                        <a:lnTo>
                          <a:pt x="17342488" y="1236052"/>
                        </a:lnTo>
                        <a:lnTo>
                          <a:pt x="15498079" y="1236803"/>
                        </a:lnTo>
                        <a:lnTo>
                          <a:pt x="15260529" y="1230674"/>
                        </a:lnTo>
                        <a:lnTo>
                          <a:pt x="15510587" y="1242443"/>
                        </a:lnTo>
                        <a:close/>
                      </a:path>
                      <a:path w="20104100" h="1518880">
                        <a:moveTo>
                          <a:pt x="17342721" y="1198351"/>
                        </a:moveTo>
                        <a:lnTo>
                          <a:pt x="17343374" y="1212460"/>
                        </a:lnTo>
                        <a:lnTo>
                          <a:pt x="17344384" y="1219213"/>
                        </a:lnTo>
                        <a:lnTo>
                          <a:pt x="17343374" y="1212460"/>
                        </a:lnTo>
                        <a:lnTo>
                          <a:pt x="17342721" y="1198351"/>
                        </a:lnTo>
                        <a:lnTo>
                          <a:pt x="17344635" y="1219291"/>
                        </a:lnTo>
                        <a:lnTo>
                          <a:pt x="17347214" y="1220098"/>
                        </a:lnTo>
                        <a:lnTo>
                          <a:pt x="17349368" y="1218900"/>
                        </a:lnTo>
                        <a:lnTo>
                          <a:pt x="17399721" y="836974"/>
                        </a:lnTo>
                        <a:lnTo>
                          <a:pt x="17392849" y="831660"/>
                        </a:lnTo>
                        <a:lnTo>
                          <a:pt x="17385278" y="824817"/>
                        </a:lnTo>
                        <a:lnTo>
                          <a:pt x="17381496" y="821261"/>
                        </a:lnTo>
                        <a:lnTo>
                          <a:pt x="17342488" y="1174527"/>
                        </a:lnTo>
                        <a:lnTo>
                          <a:pt x="17342488" y="1236052"/>
                        </a:lnTo>
                        <a:lnTo>
                          <a:pt x="17325325" y="1242459"/>
                        </a:lnTo>
                        <a:lnTo>
                          <a:pt x="17335417" y="1247733"/>
                        </a:lnTo>
                        <a:lnTo>
                          <a:pt x="17325325" y="1242459"/>
                        </a:lnTo>
                        <a:lnTo>
                          <a:pt x="17342488" y="1236052"/>
                        </a:lnTo>
                        <a:lnTo>
                          <a:pt x="15510587" y="1242443"/>
                        </a:lnTo>
                        <a:lnTo>
                          <a:pt x="15260529" y="1230674"/>
                        </a:lnTo>
                        <a:lnTo>
                          <a:pt x="15260529" y="1169633"/>
                        </a:lnTo>
                        <a:lnTo>
                          <a:pt x="13757559" y="1169633"/>
                        </a:lnTo>
                        <a:lnTo>
                          <a:pt x="13757559" y="1230674"/>
                        </a:lnTo>
                        <a:lnTo>
                          <a:pt x="13408832" y="1230674"/>
                        </a:lnTo>
                        <a:lnTo>
                          <a:pt x="13403962" y="1225792"/>
                        </a:lnTo>
                        <a:lnTo>
                          <a:pt x="13403962" y="1131027"/>
                        </a:lnTo>
                        <a:lnTo>
                          <a:pt x="13397579" y="1124644"/>
                        </a:lnTo>
                        <a:lnTo>
                          <a:pt x="13304304" y="1124644"/>
                        </a:lnTo>
                        <a:lnTo>
                          <a:pt x="13297921" y="1131027"/>
                        </a:lnTo>
                        <a:lnTo>
                          <a:pt x="13297921" y="1225792"/>
                        </a:lnTo>
                        <a:lnTo>
                          <a:pt x="13293051" y="1230674"/>
                        </a:lnTo>
                        <a:lnTo>
                          <a:pt x="13163901" y="1230674"/>
                        </a:lnTo>
                        <a:lnTo>
                          <a:pt x="13159019" y="1225792"/>
                        </a:lnTo>
                        <a:lnTo>
                          <a:pt x="13159019" y="1175496"/>
                        </a:lnTo>
                        <a:lnTo>
                          <a:pt x="13152648" y="1169113"/>
                        </a:lnTo>
                        <a:lnTo>
                          <a:pt x="13103841" y="1169113"/>
                        </a:lnTo>
                        <a:lnTo>
                          <a:pt x="13097470" y="1175496"/>
                        </a:lnTo>
                        <a:lnTo>
                          <a:pt x="13097470" y="1225792"/>
                        </a:lnTo>
                        <a:lnTo>
                          <a:pt x="13092588" y="1230674"/>
                        </a:lnTo>
                        <a:lnTo>
                          <a:pt x="0" y="1230674"/>
                        </a:lnTo>
                        <a:lnTo>
                          <a:pt x="0" y="1518880"/>
                        </a:lnTo>
                        <a:lnTo>
                          <a:pt x="20104100" y="1518880"/>
                        </a:lnTo>
                        <a:lnTo>
                          <a:pt x="15511347" y="1242459"/>
                        </a:lnTo>
                        <a:lnTo>
                          <a:pt x="15535023" y="1242459"/>
                        </a:lnTo>
                        <a:lnTo>
                          <a:pt x="17343514" y="1255031"/>
                        </a:lnTo>
                        <a:lnTo>
                          <a:pt x="17346259" y="1253168"/>
                        </a:lnTo>
                        <a:lnTo>
                          <a:pt x="17908274" y="1230733"/>
                        </a:lnTo>
                        <a:lnTo>
                          <a:pt x="17345437" y="1236024"/>
                        </a:lnTo>
                        <a:lnTo>
                          <a:pt x="17344635" y="1219291"/>
                        </a:lnTo>
                        <a:lnTo>
                          <a:pt x="17342721" y="1198351"/>
                        </a:lnTo>
                        <a:close/>
                      </a:path>
                      <a:path w="20104100" h="1518880">
                        <a:moveTo>
                          <a:pt x="17341066" y="781544"/>
                        </a:moveTo>
                        <a:lnTo>
                          <a:pt x="17303914" y="742077"/>
                        </a:lnTo>
                        <a:lnTo>
                          <a:pt x="17269869" y="702821"/>
                        </a:lnTo>
                        <a:lnTo>
                          <a:pt x="17238764" y="663739"/>
                        </a:lnTo>
                        <a:lnTo>
                          <a:pt x="17210429" y="624792"/>
                        </a:lnTo>
                        <a:lnTo>
                          <a:pt x="17184695" y="585944"/>
                        </a:lnTo>
                        <a:lnTo>
                          <a:pt x="17161393" y="547157"/>
                        </a:lnTo>
                        <a:lnTo>
                          <a:pt x="17140354" y="508393"/>
                        </a:lnTo>
                        <a:lnTo>
                          <a:pt x="17121410" y="469615"/>
                        </a:lnTo>
                        <a:lnTo>
                          <a:pt x="17104390" y="430784"/>
                        </a:lnTo>
                        <a:lnTo>
                          <a:pt x="17089127" y="391864"/>
                        </a:lnTo>
                        <a:lnTo>
                          <a:pt x="17075451" y="352816"/>
                        </a:lnTo>
                        <a:lnTo>
                          <a:pt x="17063193" y="313603"/>
                        </a:lnTo>
                        <a:lnTo>
                          <a:pt x="17052184" y="274188"/>
                        </a:lnTo>
                        <a:lnTo>
                          <a:pt x="17042255" y="234533"/>
                        </a:lnTo>
                        <a:lnTo>
                          <a:pt x="17033238" y="194599"/>
                        </a:lnTo>
                        <a:lnTo>
                          <a:pt x="17024962" y="154351"/>
                        </a:lnTo>
                        <a:lnTo>
                          <a:pt x="17017260" y="113749"/>
                        </a:lnTo>
                        <a:lnTo>
                          <a:pt x="17009962" y="72756"/>
                        </a:lnTo>
                        <a:lnTo>
                          <a:pt x="17002899" y="31336"/>
                        </a:lnTo>
                        <a:lnTo>
                          <a:pt x="16999210" y="17722"/>
                        </a:lnTo>
                        <a:lnTo>
                          <a:pt x="16990525" y="7186"/>
                        </a:lnTo>
                        <a:lnTo>
                          <a:pt x="16978217" y="1038"/>
                        </a:lnTo>
                        <a:lnTo>
                          <a:pt x="16969979" y="0"/>
                        </a:lnTo>
                        <a:lnTo>
                          <a:pt x="15525886" y="0"/>
                        </a:lnTo>
                        <a:lnTo>
                          <a:pt x="15511998" y="3057"/>
                        </a:lnTo>
                        <a:lnTo>
                          <a:pt x="15501022" y="11314"/>
                        </a:lnTo>
                        <a:lnTo>
                          <a:pt x="15494332" y="23399"/>
                        </a:lnTo>
                        <a:lnTo>
                          <a:pt x="15492931" y="32931"/>
                        </a:lnTo>
                        <a:lnTo>
                          <a:pt x="15492931" y="1224031"/>
                        </a:lnTo>
                        <a:lnTo>
                          <a:pt x="15495853" y="1231282"/>
                        </a:lnTo>
                        <a:lnTo>
                          <a:pt x="15260529" y="1230674"/>
                        </a:lnTo>
                        <a:lnTo>
                          <a:pt x="15498079" y="1236803"/>
                        </a:lnTo>
                        <a:lnTo>
                          <a:pt x="17342488" y="1236052"/>
                        </a:lnTo>
                        <a:lnTo>
                          <a:pt x="17342488" y="1174527"/>
                        </a:lnTo>
                        <a:lnTo>
                          <a:pt x="17381496" y="821261"/>
                        </a:lnTo>
                        <a:lnTo>
                          <a:pt x="17341066" y="781544"/>
                        </a:lnTo>
                        <a:close/>
                      </a:path>
                    </a:pathLst>
                  </a:custGeom>
                  <a:solidFill>
                    <a:srgbClr val="005973"/>
                  </a:solidFill>
                </p:spPr>
                <p:txBody>
                  <a:bodyPr wrap="square" lIns="0" tIns="0" rIns="0" bIns="0" rtlCol="0">
                    <a:noAutofit/>
                  </a:bodyPr>
                  <a:lstStyle/>
                  <a:p>
                    <a:endParaRPr sz="819" dirty="0"/>
                  </a:p>
                </p:txBody>
              </p:sp>
              <p:sp>
                <p:nvSpPr>
                  <p:cNvPr id="31" name="object 142">
                    <a:extLst>
                      <a:ext uri="{FF2B5EF4-FFF2-40B4-BE49-F238E27FC236}">
                        <a16:creationId xmlns="" xmlns:a16="http://schemas.microsoft.com/office/drawing/2014/main" id="{A9D3C4F0-2C6A-472A-863F-3B330B63EDDA}"/>
                      </a:ext>
                    </a:extLst>
                  </p:cNvPr>
                  <p:cNvSpPr/>
                  <p:nvPr/>
                </p:nvSpPr>
                <p:spPr>
                  <a:xfrm>
                    <a:off x="6858815" y="5229943"/>
                    <a:ext cx="0" cy="275537"/>
                  </a:xfrm>
                  <a:custGeom>
                    <a:avLst/>
                    <a:gdLst/>
                    <a:ahLst/>
                    <a:cxnLst/>
                    <a:rect l="l" t="t" r="r" b="b"/>
                    <a:pathLst>
                      <a:path h="605797">
                        <a:moveTo>
                          <a:pt x="0" y="605797"/>
                        </a:moveTo>
                        <a:lnTo>
                          <a:pt x="0" y="0"/>
                        </a:lnTo>
                      </a:path>
                    </a:pathLst>
                  </a:custGeom>
                  <a:ln w="11335">
                    <a:solidFill>
                      <a:srgbClr val="FEFFFE"/>
                    </a:solidFill>
                  </a:ln>
                </p:spPr>
                <p:txBody>
                  <a:bodyPr wrap="square" lIns="0" tIns="0" rIns="0" bIns="0" rtlCol="0">
                    <a:noAutofit/>
                  </a:bodyPr>
                  <a:lstStyle/>
                  <a:p>
                    <a:endParaRPr sz="819" dirty="0"/>
                  </a:p>
                </p:txBody>
              </p:sp>
              <p:sp>
                <p:nvSpPr>
                  <p:cNvPr id="32" name="object 143">
                    <a:extLst>
                      <a:ext uri="{FF2B5EF4-FFF2-40B4-BE49-F238E27FC236}">
                        <a16:creationId xmlns="" xmlns:a16="http://schemas.microsoft.com/office/drawing/2014/main" id="{F0B79D8C-F539-4475-A05A-D9AF9CF5676D}"/>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solidFill>
                    <a:srgbClr val="005973"/>
                  </a:solidFill>
                </p:spPr>
                <p:txBody>
                  <a:bodyPr wrap="square" lIns="0" tIns="0" rIns="0" bIns="0" rtlCol="0">
                    <a:noAutofit/>
                  </a:bodyPr>
                  <a:lstStyle/>
                  <a:p>
                    <a:endParaRPr sz="819" dirty="0"/>
                  </a:p>
                </p:txBody>
              </p:sp>
              <p:sp>
                <p:nvSpPr>
                  <p:cNvPr id="33" name="object 144">
                    <a:extLst>
                      <a:ext uri="{FF2B5EF4-FFF2-40B4-BE49-F238E27FC236}">
                        <a16:creationId xmlns="" xmlns:a16="http://schemas.microsoft.com/office/drawing/2014/main" id="{D8406315-D09E-41B1-9360-4660A69786AA}"/>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ln w="7647">
                    <a:solidFill>
                      <a:srgbClr val="FEFFFE"/>
                    </a:solidFill>
                  </a:ln>
                </p:spPr>
                <p:txBody>
                  <a:bodyPr wrap="square" lIns="0" tIns="0" rIns="0" bIns="0" rtlCol="0">
                    <a:noAutofit/>
                  </a:bodyPr>
                  <a:lstStyle/>
                  <a:p>
                    <a:endParaRPr sz="819" dirty="0"/>
                  </a:p>
                </p:txBody>
              </p:sp>
              <p:sp>
                <p:nvSpPr>
                  <p:cNvPr id="34" name="object 31">
                    <a:extLst>
                      <a:ext uri="{FF2B5EF4-FFF2-40B4-BE49-F238E27FC236}">
                        <a16:creationId xmlns="" xmlns:a16="http://schemas.microsoft.com/office/drawing/2014/main" id="{DC20766C-27F4-4B99-A6C0-F0B7D63A6AC2}"/>
                      </a:ext>
                    </a:extLst>
                  </p:cNvPr>
                  <p:cNvSpPr txBox="1"/>
                  <p:nvPr/>
                </p:nvSpPr>
                <p:spPr>
                  <a:xfrm>
                    <a:off x="6652199" y="4195716"/>
                    <a:ext cx="219161" cy="670516"/>
                  </a:xfrm>
                  <a:prstGeom prst="rect">
                    <a:avLst/>
                  </a:prstGeom>
                </p:spPr>
                <p:txBody>
                  <a:bodyPr wrap="square" lIns="0" tIns="0" rIns="0" bIns="0" rtlCol="0">
                    <a:noAutofit/>
                  </a:bodyPr>
                  <a:lstStyle/>
                  <a:p>
                    <a:pPr marL="11552">
                      <a:lnSpc>
                        <a:spcPts val="455"/>
                      </a:lnSpc>
                    </a:pPr>
                    <a:endParaRPr sz="455" dirty="0"/>
                  </a:p>
                </p:txBody>
              </p:sp>
              <p:sp>
                <p:nvSpPr>
                  <p:cNvPr id="35" name="object 30">
                    <a:extLst>
                      <a:ext uri="{FF2B5EF4-FFF2-40B4-BE49-F238E27FC236}">
                        <a16:creationId xmlns="" xmlns:a16="http://schemas.microsoft.com/office/drawing/2014/main" id="{9BC7926F-9958-47C5-95F9-2BE40D9940D8}"/>
                      </a:ext>
                    </a:extLst>
                  </p:cNvPr>
                  <p:cNvSpPr txBox="1"/>
                  <p:nvPr/>
                </p:nvSpPr>
                <p:spPr>
                  <a:xfrm>
                    <a:off x="6871360" y="4195716"/>
                    <a:ext cx="295526" cy="943486"/>
                  </a:xfrm>
                  <a:prstGeom prst="rect">
                    <a:avLst/>
                  </a:prstGeom>
                </p:spPr>
                <p:txBody>
                  <a:bodyPr wrap="square" lIns="0" tIns="0" rIns="0" bIns="0" rtlCol="0">
                    <a:noAutofit/>
                  </a:bodyPr>
                  <a:lstStyle/>
                  <a:p>
                    <a:pPr marL="11552">
                      <a:lnSpc>
                        <a:spcPts val="455"/>
                      </a:lnSpc>
                    </a:pPr>
                    <a:endParaRPr sz="455" dirty="0"/>
                  </a:p>
                </p:txBody>
              </p:sp>
              <p:sp>
                <p:nvSpPr>
                  <p:cNvPr id="36" name="object 29">
                    <a:extLst>
                      <a:ext uri="{FF2B5EF4-FFF2-40B4-BE49-F238E27FC236}">
                        <a16:creationId xmlns="" xmlns:a16="http://schemas.microsoft.com/office/drawing/2014/main" id="{6E5261E0-CB02-4FAE-9F8D-D017739B2AE8}"/>
                      </a:ext>
                    </a:extLst>
                  </p:cNvPr>
                  <p:cNvSpPr txBox="1"/>
                  <p:nvPr/>
                </p:nvSpPr>
                <p:spPr>
                  <a:xfrm>
                    <a:off x="7166885" y="4195716"/>
                    <a:ext cx="80402" cy="943486"/>
                  </a:xfrm>
                  <a:prstGeom prst="rect">
                    <a:avLst/>
                  </a:prstGeom>
                </p:spPr>
                <p:txBody>
                  <a:bodyPr wrap="square" lIns="0" tIns="0" rIns="0" bIns="0" rtlCol="0">
                    <a:noAutofit/>
                  </a:bodyPr>
                  <a:lstStyle/>
                  <a:p>
                    <a:pPr marL="11552">
                      <a:lnSpc>
                        <a:spcPts val="455"/>
                      </a:lnSpc>
                    </a:pPr>
                    <a:endParaRPr sz="455" dirty="0"/>
                  </a:p>
                </p:txBody>
              </p:sp>
              <p:sp>
                <p:nvSpPr>
                  <p:cNvPr id="37" name="object 20">
                    <a:extLst>
                      <a:ext uri="{FF2B5EF4-FFF2-40B4-BE49-F238E27FC236}">
                        <a16:creationId xmlns="" xmlns:a16="http://schemas.microsoft.com/office/drawing/2014/main" id="{EE2717DA-D809-43D0-8AAA-CA4C2DDD0FBF}"/>
                      </a:ext>
                    </a:extLst>
                  </p:cNvPr>
                  <p:cNvSpPr txBox="1"/>
                  <p:nvPr/>
                </p:nvSpPr>
                <p:spPr>
                  <a:xfrm>
                    <a:off x="6321812" y="4866231"/>
                    <a:ext cx="549548" cy="653735"/>
                  </a:xfrm>
                  <a:prstGeom prst="rect">
                    <a:avLst/>
                  </a:prstGeom>
                </p:spPr>
                <p:txBody>
                  <a:bodyPr wrap="square" lIns="0" tIns="0" rIns="0" bIns="0" rtlCol="0">
                    <a:noAutofit/>
                  </a:bodyPr>
                  <a:lstStyle/>
                  <a:p>
                    <a:pPr marL="11552">
                      <a:lnSpc>
                        <a:spcPts val="455"/>
                      </a:lnSpc>
                    </a:pPr>
                    <a:endParaRPr sz="455" dirty="0"/>
                  </a:p>
                </p:txBody>
              </p:sp>
              <p:sp>
                <p:nvSpPr>
                  <p:cNvPr id="38" name="object 18">
                    <a:extLst>
                      <a:ext uri="{FF2B5EF4-FFF2-40B4-BE49-F238E27FC236}">
                        <a16:creationId xmlns="" xmlns:a16="http://schemas.microsoft.com/office/drawing/2014/main" id="{3339F338-1628-4898-A9C0-C6CF0CA9AF22}"/>
                      </a:ext>
                    </a:extLst>
                  </p:cNvPr>
                  <p:cNvSpPr txBox="1"/>
                  <p:nvPr/>
                </p:nvSpPr>
                <p:spPr>
                  <a:xfrm>
                    <a:off x="7247287" y="4969050"/>
                    <a:ext cx="182952" cy="26819"/>
                  </a:xfrm>
                  <a:prstGeom prst="rect">
                    <a:avLst/>
                  </a:prstGeom>
                </p:spPr>
                <p:txBody>
                  <a:bodyPr wrap="square" lIns="0" tIns="0" rIns="0" bIns="0" rtlCol="0">
                    <a:noAutofit/>
                  </a:bodyPr>
                  <a:lstStyle/>
                  <a:p>
                    <a:endParaRPr sz="819" dirty="0"/>
                  </a:p>
                </p:txBody>
              </p:sp>
              <p:sp>
                <p:nvSpPr>
                  <p:cNvPr id="39" name="object 17">
                    <a:extLst>
                      <a:ext uri="{FF2B5EF4-FFF2-40B4-BE49-F238E27FC236}">
                        <a16:creationId xmlns="" xmlns:a16="http://schemas.microsoft.com/office/drawing/2014/main" id="{CB3D45E8-1567-49F0-B2C9-F9499B68DB34}"/>
                      </a:ext>
                    </a:extLst>
                  </p:cNvPr>
                  <p:cNvSpPr txBox="1"/>
                  <p:nvPr/>
                </p:nvSpPr>
                <p:spPr>
                  <a:xfrm>
                    <a:off x="7430238" y="4969050"/>
                    <a:ext cx="250755" cy="26819"/>
                  </a:xfrm>
                  <a:prstGeom prst="rect">
                    <a:avLst/>
                  </a:prstGeom>
                </p:spPr>
                <p:txBody>
                  <a:bodyPr wrap="square" lIns="0" tIns="0" rIns="0" bIns="0" rtlCol="0">
                    <a:noAutofit/>
                  </a:bodyPr>
                  <a:lstStyle/>
                  <a:p>
                    <a:endParaRPr sz="819" dirty="0"/>
                  </a:p>
                </p:txBody>
              </p:sp>
              <p:sp>
                <p:nvSpPr>
                  <p:cNvPr id="40" name="object 16">
                    <a:extLst>
                      <a:ext uri="{FF2B5EF4-FFF2-40B4-BE49-F238E27FC236}">
                        <a16:creationId xmlns="" xmlns:a16="http://schemas.microsoft.com/office/drawing/2014/main" id="{15DB93C2-744C-44B9-882B-318015F95E2D}"/>
                      </a:ext>
                    </a:extLst>
                  </p:cNvPr>
                  <p:cNvSpPr txBox="1"/>
                  <p:nvPr/>
                </p:nvSpPr>
                <p:spPr>
                  <a:xfrm>
                    <a:off x="7680994" y="4969050"/>
                    <a:ext cx="182962" cy="26819"/>
                  </a:xfrm>
                  <a:prstGeom prst="rect">
                    <a:avLst/>
                  </a:prstGeom>
                </p:spPr>
                <p:txBody>
                  <a:bodyPr wrap="square" lIns="0" tIns="0" rIns="0" bIns="0" rtlCol="0">
                    <a:noAutofit/>
                  </a:bodyPr>
                  <a:lstStyle/>
                  <a:p>
                    <a:endParaRPr sz="819" dirty="0"/>
                  </a:p>
                </p:txBody>
              </p:sp>
              <p:sp>
                <p:nvSpPr>
                  <p:cNvPr id="41" name="object 15">
                    <a:extLst>
                      <a:ext uri="{FF2B5EF4-FFF2-40B4-BE49-F238E27FC236}">
                        <a16:creationId xmlns="" xmlns:a16="http://schemas.microsoft.com/office/drawing/2014/main" id="{48DB428D-A764-4051-8055-3C718002BDD6}"/>
                      </a:ext>
                    </a:extLst>
                  </p:cNvPr>
                  <p:cNvSpPr txBox="1"/>
                  <p:nvPr/>
                </p:nvSpPr>
                <p:spPr>
                  <a:xfrm>
                    <a:off x="7247287" y="4995869"/>
                    <a:ext cx="616670" cy="143332"/>
                  </a:xfrm>
                  <a:prstGeom prst="rect">
                    <a:avLst/>
                  </a:prstGeom>
                </p:spPr>
                <p:txBody>
                  <a:bodyPr wrap="square" lIns="0" tIns="0" rIns="0" bIns="0" rtlCol="0">
                    <a:noAutofit/>
                  </a:bodyPr>
                  <a:lstStyle/>
                  <a:p>
                    <a:pPr marL="11552">
                      <a:lnSpc>
                        <a:spcPts val="455"/>
                      </a:lnSpc>
                    </a:pPr>
                    <a:endParaRPr sz="455" dirty="0"/>
                  </a:p>
                </p:txBody>
              </p:sp>
              <p:sp>
                <p:nvSpPr>
                  <p:cNvPr id="42" name="object 11">
                    <a:extLst>
                      <a:ext uri="{FF2B5EF4-FFF2-40B4-BE49-F238E27FC236}">
                        <a16:creationId xmlns="" xmlns:a16="http://schemas.microsoft.com/office/drawing/2014/main" id="{10A4291F-BA7E-47E3-A2C0-DCBA5321E36F}"/>
                      </a:ext>
                    </a:extLst>
                  </p:cNvPr>
                  <p:cNvSpPr txBox="1"/>
                  <p:nvPr/>
                </p:nvSpPr>
                <p:spPr>
                  <a:xfrm>
                    <a:off x="6871360" y="5139201"/>
                    <a:ext cx="992596" cy="357857"/>
                  </a:xfrm>
                  <a:prstGeom prst="rect">
                    <a:avLst/>
                  </a:prstGeom>
                </p:spPr>
                <p:txBody>
                  <a:bodyPr wrap="square" lIns="0" tIns="0" rIns="0" bIns="0" rtlCol="0">
                    <a:noAutofit/>
                  </a:bodyPr>
                  <a:lstStyle/>
                  <a:p>
                    <a:pPr marL="11552">
                      <a:lnSpc>
                        <a:spcPts val="455"/>
                      </a:lnSpc>
                    </a:pPr>
                    <a:endParaRPr sz="455" dirty="0"/>
                  </a:p>
                </p:txBody>
              </p:sp>
              <p:sp>
                <p:nvSpPr>
                  <p:cNvPr id="43" name="object 6">
                    <a:extLst>
                      <a:ext uri="{FF2B5EF4-FFF2-40B4-BE49-F238E27FC236}">
                        <a16:creationId xmlns="" xmlns:a16="http://schemas.microsoft.com/office/drawing/2014/main" id="{5FBB9769-82FB-46D5-A0D3-2BDA010C46EB}"/>
                      </a:ext>
                    </a:extLst>
                  </p:cNvPr>
                  <p:cNvSpPr txBox="1"/>
                  <p:nvPr/>
                </p:nvSpPr>
                <p:spPr>
                  <a:xfrm>
                    <a:off x="6871360" y="5497058"/>
                    <a:ext cx="1320022" cy="22908"/>
                  </a:xfrm>
                  <a:prstGeom prst="rect">
                    <a:avLst/>
                  </a:prstGeom>
                </p:spPr>
                <p:txBody>
                  <a:bodyPr wrap="square" lIns="0" tIns="0" rIns="0" bIns="0" rtlCol="0">
                    <a:noAutofit/>
                  </a:bodyPr>
                  <a:lstStyle/>
                  <a:p>
                    <a:endParaRPr sz="819" dirty="0"/>
                  </a:p>
                </p:txBody>
              </p:sp>
            </p:grpSp>
            <p:sp>
              <p:nvSpPr>
                <p:cNvPr id="20" name="Rectangle 19">
                  <a:extLst>
                    <a:ext uri="{FF2B5EF4-FFF2-40B4-BE49-F238E27FC236}">
                      <a16:creationId xmlns="" xmlns:a16="http://schemas.microsoft.com/office/drawing/2014/main" id="{23527F37-39A1-4EF5-8DD4-0421BFB76B0E}"/>
                    </a:ext>
                  </a:extLst>
                </p:cNvPr>
                <p:cNvSpPr/>
                <p:nvPr/>
              </p:nvSpPr>
              <p:spPr>
                <a:xfrm>
                  <a:off x="0" y="6636311"/>
                  <a:ext cx="6840817" cy="939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8" name="object 5">
                <a:extLst>
                  <a:ext uri="{FF2B5EF4-FFF2-40B4-BE49-F238E27FC236}">
                    <a16:creationId xmlns="" xmlns:a16="http://schemas.microsoft.com/office/drawing/2014/main" id="{BA6A158B-908A-416B-9A95-07D45E1F0543}"/>
                  </a:ext>
                </a:extLst>
              </p:cNvPr>
              <p:cNvSpPr txBox="1"/>
              <p:nvPr/>
            </p:nvSpPr>
            <p:spPr>
              <a:xfrm>
                <a:off x="8700" y="6374232"/>
                <a:ext cx="6819574" cy="279337"/>
              </a:xfrm>
              <a:prstGeom prst="rect">
                <a:avLst/>
              </a:prstGeom>
              <a:noFill/>
            </p:spPr>
            <p:txBody>
              <a:bodyPr vert="horz" wrap="square" lIns="0" tIns="0" rIns="0" bIns="0" rtlCol="0" anchor="ctr" anchorCtr="0">
                <a:noAutofit/>
              </a:bodyPr>
              <a:lstStyle/>
              <a:p>
                <a:pPr marL="115888">
                  <a:spcAft>
                    <a:spcPts val="600"/>
                  </a:spcAft>
                </a:pPr>
                <a:r>
                  <a:rPr lang="en-US" sz="800" kern="800" spc="50" dirty="0">
                    <a:solidFill>
                      <a:schemeClr val="bg2">
                        <a:lumMod val="25000"/>
                      </a:schemeClr>
                    </a:solidFill>
                    <a:latin typeface="Franklin Gothic Medium"/>
                    <a:cs typeface="Franklin Gothic Medium"/>
                  </a:rPr>
                  <a:t>480 MW </a:t>
                </a:r>
                <a:r>
                  <a:rPr lang="en-US" sz="800" kern="800" spc="50" dirty="0">
                    <a:solidFill>
                      <a:schemeClr val="bg2">
                        <a:lumMod val="25000"/>
                      </a:schemeClr>
                    </a:solidFill>
                    <a:latin typeface="Franklin Gothic Medium"/>
                  </a:rPr>
                  <a:t>CCGT, Key Building Block for an Independent National Economy</a:t>
                </a:r>
              </a:p>
            </p:txBody>
          </p:sp>
        </p:grpSp>
        <p:sp>
          <p:nvSpPr>
            <p:cNvPr id="16" name="Slide Number Placeholder 9">
              <a:extLst>
                <a:ext uri="{FF2B5EF4-FFF2-40B4-BE49-F238E27FC236}">
                  <a16:creationId xmlns="" xmlns:a16="http://schemas.microsoft.com/office/drawing/2014/main" id="{AD147F11-D068-4E7C-A365-E0102C39964F}"/>
                </a:ext>
              </a:extLst>
            </p:cNvPr>
            <p:cNvSpPr txBox="1">
              <a:spLocks/>
            </p:cNvSpPr>
            <p:nvPr/>
          </p:nvSpPr>
          <p:spPr>
            <a:xfrm>
              <a:off x="8389440" y="6608795"/>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sz="1200" dirty="0">
                <a:solidFill>
                  <a:schemeClr val="bg1"/>
                </a:solidFill>
              </a:endParaRPr>
            </a:p>
          </p:txBody>
        </p:sp>
      </p:grpSp>
      <p:pic>
        <p:nvPicPr>
          <p:cNvPr id="44" name="Picture 43" descr="Synergy_Logo_Screen-02.png">
            <a:extLst>
              <a:ext uri="{FF2B5EF4-FFF2-40B4-BE49-F238E27FC236}">
                <a16:creationId xmlns="" xmlns:a16="http://schemas.microsoft.com/office/drawing/2014/main" id="{DB9A6F5A-ED0C-481D-BE64-4E8FD183953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989" y="6396751"/>
            <a:ext cx="1319212" cy="302450"/>
          </a:xfrm>
          <a:prstGeom prst="rect">
            <a:avLst/>
          </a:prstGeom>
        </p:spPr>
      </p:pic>
    </p:spTree>
    <p:extLst>
      <p:ext uri="{BB962C8B-B14F-4D97-AF65-F5344CB8AC3E}">
        <p14:creationId xmlns:p14="http://schemas.microsoft.com/office/powerpoint/2010/main" val="405199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pic>
        <p:nvPicPr>
          <p:cNvPr id="2" name="Picture 1" descr="cid:image001.jpg@01D19008.9C85FD60">
            <a:extLst>
              <a:ext uri="{FF2B5EF4-FFF2-40B4-BE49-F238E27FC236}">
                <a16:creationId xmlns="" xmlns:a16="http://schemas.microsoft.com/office/drawing/2014/main" id="{639A4D7F-ED9C-46D8-85B1-A731F0895F9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08385" y="107797"/>
            <a:ext cx="1320406" cy="549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ject 8">
            <a:extLst>
              <a:ext uri="{FF2B5EF4-FFF2-40B4-BE49-F238E27FC236}">
                <a16:creationId xmlns="" xmlns:a16="http://schemas.microsoft.com/office/drawing/2014/main" id="{50F476B6-79A9-4818-B657-AC6E674BD178}"/>
              </a:ext>
            </a:extLst>
          </p:cNvPr>
          <p:cNvSpPr txBox="1">
            <a:spLocks/>
          </p:cNvSpPr>
          <p:nvPr userDrawn="1"/>
        </p:nvSpPr>
        <p:spPr>
          <a:xfrm>
            <a:off x="4038701" y="6678629"/>
            <a:ext cx="2592379" cy="123111"/>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nSpc>
                <a:spcPct val="100000"/>
              </a:lnSpc>
            </a:pPr>
            <a:r>
              <a:rPr lang="en-US" sz="800" dirty="0">
                <a:solidFill>
                  <a:schemeClr val="tx1">
                    <a:lumMod val="65000"/>
                    <a:lumOff val="35000"/>
                  </a:schemeClr>
                </a:solidFill>
                <a:latin typeface="Franklin Gothic Medium"/>
                <a:cs typeface="Franklin Gothic Medium"/>
              </a:rPr>
              <a:t>Pri</a:t>
            </a:r>
            <a:r>
              <a:rPr lang="en-US" sz="800" spc="-15" dirty="0">
                <a:solidFill>
                  <a:schemeClr val="tx1">
                    <a:lumMod val="65000"/>
                    <a:lumOff val="35000"/>
                  </a:schemeClr>
                </a:solidFill>
                <a:latin typeface="Franklin Gothic Medium"/>
                <a:cs typeface="Franklin Gothic Medium"/>
              </a:rPr>
              <a:t>v</a:t>
            </a:r>
            <a:r>
              <a:rPr lang="en-US" sz="800" spc="-5" dirty="0">
                <a:solidFill>
                  <a:schemeClr val="tx1">
                    <a:lumMod val="65000"/>
                    <a:lumOff val="35000"/>
                  </a:schemeClr>
                </a:solidFill>
                <a:latin typeface="Franklin Gothic Medium"/>
                <a:cs typeface="Franklin Gothic Medium"/>
              </a:rPr>
              <a:t>a</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 and </a:t>
            </a:r>
            <a:r>
              <a:rPr lang="en-US" sz="800" spc="-10" dirty="0">
                <a:solidFill>
                  <a:schemeClr val="tx1">
                    <a:lumMod val="65000"/>
                    <a:lumOff val="35000"/>
                  </a:schemeClr>
                </a:solidFill>
                <a:latin typeface="Franklin Gothic Medium"/>
                <a:cs typeface="Franklin Gothic Medium"/>
              </a:rPr>
              <a:t>C</a:t>
            </a:r>
            <a:r>
              <a:rPr lang="en-US" sz="800" dirty="0">
                <a:solidFill>
                  <a:schemeClr val="tx1">
                    <a:lumMod val="65000"/>
                    <a:lumOff val="35000"/>
                  </a:schemeClr>
                </a:solidFill>
                <a:latin typeface="Franklin Gothic Medium"/>
                <a:cs typeface="Franklin Gothic Medium"/>
              </a:rPr>
              <a:t>onfidential: </a:t>
            </a:r>
            <a:r>
              <a:rPr lang="en-US" sz="800" spc="-10" dirty="0">
                <a:solidFill>
                  <a:schemeClr val="tx1">
                    <a:lumMod val="65000"/>
                    <a:lumOff val="35000"/>
                  </a:schemeClr>
                </a:solidFill>
                <a:latin typeface="Franklin Gothic Medium"/>
                <a:cs typeface="Franklin Gothic Medium"/>
              </a:rPr>
              <a:t>F</a:t>
            </a:r>
            <a:r>
              <a:rPr lang="en-US" sz="800" dirty="0">
                <a:solidFill>
                  <a:schemeClr val="tx1">
                    <a:lumMod val="65000"/>
                    <a:lumOff val="35000"/>
                  </a:schemeClr>
                </a:solidFill>
                <a:latin typeface="Franklin Gothic Medium"/>
                <a:cs typeface="Franklin Gothic Medium"/>
              </a:rPr>
              <a:t>or Limi</a:t>
            </a:r>
            <a:r>
              <a:rPr lang="en-US" sz="800" spc="-10" dirty="0">
                <a:solidFill>
                  <a:schemeClr val="tx1">
                    <a:lumMod val="65000"/>
                    <a:lumOff val="35000"/>
                  </a:schemeClr>
                </a:solidFill>
                <a:latin typeface="Franklin Gothic Medium"/>
                <a:cs typeface="Franklin Gothic Medium"/>
              </a:rPr>
              <a:t>t</a:t>
            </a:r>
            <a:r>
              <a:rPr lang="en-US" sz="800" dirty="0">
                <a:solidFill>
                  <a:schemeClr val="tx1">
                    <a:lumMod val="65000"/>
                    <a:lumOff val="35000"/>
                  </a:schemeClr>
                </a:solidFill>
                <a:latin typeface="Franklin Gothic Medium"/>
                <a:cs typeface="Franklin Gothic Medium"/>
              </a:rPr>
              <a:t>ed Ci</a:t>
            </a:r>
            <a:r>
              <a:rPr lang="en-US" sz="800" spc="-15" dirty="0">
                <a:solidFill>
                  <a:schemeClr val="tx1">
                    <a:lumMod val="65000"/>
                    <a:lumOff val="35000"/>
                  </a:schemeClr>
                </a:solidFill>
                <a:latin typeface="Franklin Gothic Medium"/>
                <a:cs typeface="Franklin Gothic Medium"/>
              </a:rPr>
              <a:t>r</a:t>
            </a:r>
            <a:r>
              <a:rPr lang="en-US" sz="800" dirty="0">
                <a:solidFill>
                  <a:schemeClr val="tx1">
                    <a:lumMod val="65000"/>
                    <a:lumOff val="35000"/>
                  </a:schemeClr>
                </a:solidFill>
                <a:latin typeface="Franklin Gothic Medium"/>
                <a:cs typeface="Franklin Gothic Medium"/>
              </a:rPr>
              <a:t>cul</a:t>
            </a:r>
            <a:r>
              <a:rPr lang="en-US" sz="800" spc="-5" dirty="0">
                <a:solidFill>
                  <a:schemeClr val="tx1">
                    <a:lumMod val="65000"/>
                    <a:lumOff val="35000"/>
                  </a:schemeClr>
                </a:solidFill>
                <a:latin typeface="Franklin Gothic Medium"/>
                <a:cs typeface="Franklin Gothic Medium"/>
              </a:rPr>
              <a:t>a</a:t>
            </a:r>
            <a:r>
              <a:rPr lang="en-US" sz="800" dirty="0">
                <a:solidFill>
                  <a:schemeClr val="tx1">
                    <a:lumMod val="65000"/>
                    <a:lumOff val="35000"/>
                  </a:schemeClr>
                </a:solidFill>
                <a:latin typeface="Franklin Gothic Medium"/>
                <a:cs typeface="Franklin Gothic Medium"/>
              </a:rPr>
              <a:t>tion Only</a:t>
            </a:r>
          </a:p>
        </p:txBody>
      </p:sp>
      <p:grpSp>
        <p:nvGrpSpPr>
          <p:cNvPr id="4" name="Group 3">
            <a:extLst>
              <a:ext uri="{FF2B5EF4-FFF2-40B4-BE49-F238E27FC236}">
                <a16:creationId xmlns="" xmlns:a16="http://schemas.microsoft.com/office/drawing/2014/main" id="{D5E40020-ECAC-4DE6-ABBF-44F2A234B54F}"/>
              </a:ext>
            </a:extLst>
          </p:cNvPr>
          <p:cNvGrpSpPr/>
          <p:nvPr userDrawn="1"/>
        </p:nvGrpSpPr>
        <p:grpSpPr>
          <a:xfrm>
            <a:off x="0" y="6326120"/>
            <a:ext cx="9139752" cy="572306"/>
            <a:chOff x="0" y="6306456"/>
            <a:chExt cx="9139752" cy="572306"/>
          </a:xfrm>
        </p:grpSpPr>
        <p:grpSp>
          <p:nvGrpSpPr>
            <p:cNvPr id="5" name="Group 4">
              <a:extLst>
                <a:ext uri="{FF2B5EF4-FFF2-40B4-BE49-F238E27FC236}">
                  <a16:creationId xmlns="" xmlns:a16="http://schemas.microsoft.com/office/drawing/2014/main" id="{A78A42A4-2A17-4E41-8FA4-C1AF73829E50}"/>
                </a:ext>
              </a:extLst>
            </p:cNvPr>
            <p:cNvGrpSpPr/>
            <p:nvPr/>
          </p:nvGrpSpPr>
          <p:grpSpPr>
            <a:xfrm>
              <a:off x="0" y="6306456"/>
              <a:ext cx="9139752" cy="531921"/>
              <a:chOff x="0" y="5152571"/>
              <a:chExt cx="9144000" cy="1707582"/>
            </a:xfrm>
          </p:grpSpPr>
          <p:grpSp>
            <p:nvGrpSpPr>
              <p:cNvPr id="7" name="Group 6">
                <a:extLst>
                  <a:ext uri="{FF2B5EF4-FFF2-40B4-BE49-F238E27FC236}">
                    <a16:creationId xmlns="" xmlns:a16="http://schemas.microsoft.com/office/drawing/2014/main" id="{3AA00FB9-3F80-4182-B154-CA59E80EEA28}"/>
                  </a:ext>
                </a:extLst>
              </p:cNvPr>
              <p:cNvGrpSpPr/>
              <p:nvPr/>
            </p:nvGrpSpPr>
            <p:grpSpPr>
              <a:xfrm>
                <a:off x="0" y="5152571"/>
                <a:ext cx="9144000" cy="1707582"/>
                <a:chOff x="0" y="5152571"/>
                <a:chExt cx="9144000" cy="1707582"/>
              </a:xfrm>
            </p:grpSpPr>
            <p:grpSp>
              <p:nvGrpSpPr>
                <p:cNvPr id="9" name="Group 8">
                  <a:extLst>
                    <a:ext uri="{FF2B5EF4-FFF2-40B4-BE49-F238E27FC236}">
                      <a16:creationId xmlns="" xmlns:a16="http://schemas.microsoft.com/office/drawing/2014/main" id="{F541C51F-080D-4C15-9052-21F964B2CA69}"/>
                    </a:ext>
                  </a:extLst>
                </p:cNvPr>
                <p:cNvGrpSpPr/>
                <p:nvPr/>
              </p:nvGrpSpPr>
              <p:grpSpPr>
                <a:xfrm>
                  <a:off x="0" y="5152571"/>
                  <a:ext cx="9144000" cy="1707582"/>
                  <a:chOff x="0" y="4195716"/>
                  <a:chExt cx="9144000" cy="1517812"/>
                </a:xfrm>
              </p:grpSpPr>
              <p:sp>
                <p:nvSpPr>
                  <p:cNvPr id="11" name="object 127">
                    <a:extLst>
                      <a:ext uri="{FF2B5EF4-FFF2-40B4-BE49-F238E27FC236}">
                        <a16:creationId xmlns="" xmlns:a16="http://schemas.microsoft.com/office/drawing/2014/main" id="{D64FC56E-D03C-450D-9CF7-02FA1A094328}"/>
                      </a:ext>
                    </a:extLst>
                  </p:cNvPr>
                  <p:cNvSpPr/>
                  <p:nvPr/>
                </p:nvSpPr>
                <p:spPr>
                  <a:xfrm>
                    <a:off x="6840818" y="4604295"/>
                    <a:ext cx="162074" cy="950387"/>
                  </a:xfrm>
                  <a:custGeom>
                    <a:avLst/>
                    <a:gdLst/>
                    <a:ahLst/>
                    <a:cxnLst/>
                    <a:rect l="l" t="t" r="r" b="b"/>
                    <a:pathLst>
                      <a:path w="356339" h="2089530">
                        <a:moveTo>
                          <a:pt x="0" y="2089530"/>
                        </a:moveTo>
                        <a:lnTo>
                          <a:pt x="356339" y="2071173"/>
                        </a:lnTo>
                        <a:lnTo>
                          <a:pt x="356337" y="47507"/>
                        </a:lnTo>
                        <a:lnTo>
                          <a:pt x="352024" y="34834"/>
                        </a:lnTo>
                        <a:lnTo>
                          <a:pt x="341055" y="27181"/>
                        </a:lnTo>
                        <a:lnTo>
                          <a:pt x="321007" y="21551"/>
                        </a:lnTo>
                        <a:lnTo>
                          <a:pt x="301416" y="16614"/>
                        </a:lnTo>
                        <a:lnTo>
                          <a:pt x="282270" y="12353"/>
                        </a:lnTo>
                        <a:lnTo>
                          <a:pt x="263559" y="8751"/>
                        </a:lnTo>
                        <a:lnTo>
                          <a:pt x="245271" y="5790"/>
                        </a:lnTo>
                        <a:lnTo>
                          <a:pt x="227394" y="3453"/>
                        </a:lnTo>
                        <a:lnTo>
                          <a:pt x="209917" y="1723"/>
                        </a:lnTo>
                        <a:lnTo>
                          <a:pt x="192828" y="582"/>
                        </a:lnTo>
                        <a:lnTo>
                          <a:pt x="176116" y="13"/>
                        </a:lnTo>
                        <a:lnTo>
                          <a:pt x="159771" y="0"/>
                        </a:lnTo>
                        <a:lnTo>
                          <a:pt x="143779" y="523"/>
                        </a:lnTo>
                        <a:lnTo>
                          <a:pt x="128130" y="1568"/>
                        </a:lnTo>
                        <a:lnTo>
                          <a:pt x="112813" y="3115"/>
                        </a:lnTo>
                        <a:lnTo>
                          <a:pt x="97816" y="5148"/>
                        </a:lnTo>
                        <a:lnTo>
                          <a:pt x="83127" y="7649"/>
                        </a:lnTo>
                        <a:lnTo>
                          <a:pt x="68735" y="10602"/>
                        </a:lnTo>
                        <a:lnTo>
                          <a:pt x="54629" y="13988"/>
                        </a:lnTo>
                        <a:lnTo>
                          <a:pt x="40798" y="17791"/>
                        </a:lnTo>
                        <a:lnTo>
                          <a:pt x="27229" y="21993"/>
                        </a:lnTo>
                        <a:lnTo>
                          <a:pt x="13912" y="26578"/>
                        </a:lnTo>
                        <a:lnTo>
                          <a:pt x="0" y="37784"/>
                        </a:lnTo>
                        <a:lnTo>
                          <a:pt x="0" y="2089530"/>
                        </a:lnTo>
                        <a:close/>
                      </a:path>
                    </a:pathLst>
                  </a:custGeom>
                  <a:solidFill>
                    <a:srgbClr val="005973"/>
                  </a:solidFill>
                </p:spPr>
                <p:txBody>
                  <a:bodyPr wrap="square" lIns="0" tIns="0" rIns="0" bIns="0" rtlCol="0">
                    <a:noAutofit/>
                  </a:bodyPr>
                  <a:lstStyle/>
                  <a:p>
                    <a:endParaRPr sz="819" dirty="0"/>
                  </a:p>
                </p:txBody>
              </p:sp>
              <p:sp>
                <p:nvSpPr>
                  <p:cNvPr id="12" name="object 128">
                    <a:extLst>
                      <a:ext uri="{FF2B5EF4-FFF2-40B4-BE49-F238E27FC236}">
                        <a16:creationId xmlns="" xmlns:a16="http://schemas.microsoft.com/office/drawing/2014/main" id="{D6BAE9AB-0BC4-428E-9976-9EE925FE83AE}"/>
                      </a:ext>
                    </a:extLst>
                  </p:cNvPr>
                  <p:cNvSpPr/>
                  <p:nvPr/>
                </p:nvSpPr>
                <p:spPr>
                  <a:xfrm>
                    <a:off x="6844432" y="5514563"/>
                    <a:ext cx="158456" cy="76946"/>
                  </a:xfrm>
                  <a:custGeom>
                    <a:avLst/>
                    <a:gdLst/>
                    <a:ahLst/>
                    <a:cxnLst/>
                    <a:rect l="l" t="t" r="r" b="b"/>
                    <a:pathLst>
                      <a:path w="348384" h="169174">
                        <a:moveTo>
                          <a:pt x="170214" y="88204"/>
                        </a:moveTo>
                        <a:lnTo>
                          <a:pt x="170214" y="164800"/>
                        </a:lnTo>
                        <a:lnTo>
                          <a:pt x="171692" y="169174"/>
                        </a:lnTo>
                        <a:lnTo>
                          <a:pt x="348384" y="169174"/>
                        </a:lnTo>
                        <a:lnTo>
                          <a:pt x="348384" y="0"/>
                        </a:lnTo>
                        <a:lnTo>
                          <a:pt x="0" y="0"/>
                        </a:lnTo>
                        <a:lnTo>
                          <a:pt x="0" y="88204"/>
                        </a:lnTo>
                        <a:lnTo>
                          <a:pt x="170214" y="88204"/>
                        </a:lnTo>
                        <a:close/>
                      </a:path>
                    </a:pathLst>
                  </a:custGeom>
                  <a:solidFill>
                    <a:srgbClr val="005973"/>
                  </a:solidFill>
                </p:spPr>
                <p:txBody>
                  <a:bodyPr wrap="square" lIns="0" tIns="0" rIns="0" bIns="0" rtlCol="0">
                    <a:noAutofit/>
                  </a:bodyPr>
                  <a:lstStyle/>
                  <a:p>
                    <a:endParaRPr sz="819" dirty="0"/>
                  </a:p>
                </p:txBody>
              </p:sp>
              <p:sp>
                <p:nvSpPr>
                  <p:cNvPr id="13" name="object 129">
                    <a:extLst>
                      <a:ext uri="{FF2B5EF4-FFF2-40B4-BE49-F238E27FC236}">
                        <a16:creationId xmlns="" xmlns:a16="http://schemas.microsoft.com/office/drawing/2014/main" id="{D238776D-6EDA-4A7C-9153-652E5B961A6E}"/>
                      </a:ext>
                    </a:extLst>
                  </p:cNvPr>
                  <p:cNvSpPr/>
                  <p:nvPr/>
                </p:nvSpPr>
                <p:spPr>
                  <a:xfrm>
                    <a:off x="7430239"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14" name="object 130">
                    <a:extLst>
                      <a:ext uri="{FF2B5EF4-FFF2-40B4-BE49-F238E27FC236}">
                        <a16:creationId xmlns="" xmlns:a16="http://schemas.microsoft.com/office/drawing/2014/main" id="{6982E6BB-3C84-480F-B425-9A4B18C7D375}"/>
                      </a:ext>
                    </a:extLst>
                  </p:cNvPr>
                  <p:cNvSpPr/>
                  <p:nvPr/>
                </p:nvSpPr>
                <p:spPr>
                  <a:xfrm>
                    <a:off x="7401808" y="4969049"/>
                    <a:ext cx="307988" cy="0"/>
                  </a:xfrm>
                  <a:custGeom>
                    <a:avLst/>
                    <a:gdLst/>
                    <a:ahLst/>
                    <a:cxnLst/>
                    <a:rect l="l" t="t" r="r" b="b"/>
                    <a:pathLst>
                      <a:path w="677146">
                        <a:moveTo>
                          <a:pt x="0" y="0"/>
                        </a:moveTo>
                        <a:lnTo>
                          <a:pt x="625419" y="0"/>
                        </a:lnTo>
                        <a:lnTo>
                          <a:pt x="677146" y="0"/>
                        </a:lnTo>
                      </a:path>
                    </a:pathLst>
                  </a:custGeom>
                  <a:ln w="11335">
                    <a:solidFill>
                      <a:srgbClr val="025973"/>
                    </a:solidFill>
                  </a:ln>
                </p:spPr>
                <p:txBody>
                  <a:bodyPr wrap="square" lIns="0" tIns="0" rIns="0" bIns="0" rtlCol="0">
                    <a:noAutofit/>
                  </a:bodyPr>
                  <a:lstStyle/>
                  <a:p>
                    <a:endParaRPr sz="819" dirty="0"/>
                  </a:p>
                </p:txBody>
              </p:sp>
              <p:sp>
                <p:nvSpPr>
                  <p:cNvPr id="15" name="object 131">
                    <a:extLst>
                      <a:ext uri="{FF2B5EF4-FFF2-40B4-BE49-F238E27FC236}">
                        <a16:creationId xmlns="" xmlns:a16="http://schemas.microsoft.com/office/drawing/2014/main" id="{668344DA-EB84-49C6-960F-5DF897EEB22D}"/>
                      </a:ext>
                    </a:extLst>
                  </p:cNvPr>
                  <p:cNvSpPr/>
                  <p:nvPr/>
                </p:nvSpPr>
                <p:spPr>
                  <a:xfrm>
                    <a:off x="7680994" y="4969048"/>
                    <a:ext cx="0" cy="53645"/>
                  </a:xfrm>
                  <a:custGeom>
                    <a:avLst/>
                    <a:gdLst/>
                    <a:ahLst/>
                    <a:cxnLst/>
                    <a:rect l="l" t="t" r="r" b="b"/>
                    <a:pathLst>
                      <a:path h="117944">
                        <a:moveTo>
                          <a:pt x="0" y="117944"/>
                        </a:moveTo>
                        <a:lnTo>
                          <a:pt x="0" y="0"/>
                        </a:lnTo>
                      </a:path>
                    </a:pathLst>
                  </a:custGeom>
                  <a:ln w="11335">
                    <a:solidFill>
                      <a:srgbClr val="025973"/>
                    </a:solidFill>
                  </a:ln>
                </p:spPr>
                <p:txBody>
                  <a:bodyPr wrap="square" lIns="0" tIns="0" rIns="0" bIns="0" rtlCol="0">
                    <a:noAutofit/>
                  </a:bodyPr>
                  <a:lstStyle/>
                  <a:p>
                    <a:endParaRPr sz="819" dirty="0"/>
                  </a:p>
                </p:txBody>
              </p:sp>
              <p:sp>
                <p:nvSpPr>
                  <p:cNvPr id="16" name="object 132">
                    <a:extLst>
                      <a:ext uri="{FF2B5EF4-FFF2-40B4-BE49-F238E27FC236}">
                        <a16:creationId xmlns="" xmlns:a16="http://schemas.microsoft.com/office/drawing/2014/main" id="{28FA7AB3-3372-4012-860B-C0CC3B52BB05}"/>
                      </a:ext>
                    </a:extLst>
                  </p:cNvPr>
                  <p:cNvSpPr/>
                  <p:nvPr/>
                </p:nvSpPr>
                <p:spPr>
                  <a:xfrm>
                    <a:off x="7416021" y="4995869"/>
                    <a:ext cx="278445" cy="0"/>
                  </a:xfrm>
                  <a:custGeom>
                    <a:avLst/>
                    <a:gdLst/>
                    <a:ahLst/>
                    <a:cxnLst/>
                    <a:rect l="l" t="t" r="r" b="b"/>
                    <a:pathLst>
                      <a:path w="612192">
                        <a:moveTo>
                          <a:pt x="0" y="0"/>
                        </a:moveTo>
                        <a:lnTo>
                          <a:pt x="612192" y="0"/>
                        </a:lnTo>
                      </a:path>
                    </a:pathLst>
                  </a:custGeom>
                  <a:ln w="11335">
                    <a:solidFill>
                      <a:srgbClr val="025973"/>
                    </a:solidFill>
                  </a:ln>
                </p:spPr>
                <p:txBody>
                  <a:bodyPr wrap="square" lIns="0" tIns="0" rIns="0" bIns="0" rtlCol="0">
                    <a:noAutofit/>
                  </a:bodyPr>
                  <a:lstStyle/>
                  <a:p>
                    <a:endParaRPr sz="819" dirty="0"/>
                  </a:p>
                </p:txBody>
              </p:sp>
              <p:sp>
                <p:nvSpPr>
                  <p:cNvPr id="17" name="object 135">
                    <a:extLst>
                      <a:ext uri="{FF2B5EF4-FFF2-40B4-BE49-F238E27FC236}">
                        <a16:creationId xmlns="" xmlns:a16="http://schemas.microsoft.com/office/drawing/2014/main" id="{858E5CC3-F4EC-4C36-8183-B8A892CA5BBA}"/>
                      </a:ext>
                    </a:extLst>
                  </p:cNvPr>
                  <p:cNvSpPr/>
                  <p:nvPr/>
                </p:nvSpPr>
                <p:spPr>
                  <a:xfrm>
                    <a:off x="6871358" y="4866234"/>
                    <a:ext cx="108016" cy="12698"/>
                  </a:xfrm>
                  <a:custGeom>
                    <a:avLst/>
                    <a:gdLst/>
                    <a:ahLst/>
                    <a:cxnLst/>
                    <a:rect l="l" t="t" r="r" b="b"/>
                    <a:pathLst>
                      <a:path w="237484" h="27919">
                        <a:moveTo>
                          <a:pt x="0" y="20638"/>
                        </a:moveTo>
                        <a:lnTo>
                          <a:pt x="0" y="24669"/>
                        </a:lnTo>
                        <a:lnTo>
                          <a:pt x="3262" y="27919"/>
                        </a:lnTo>
                        <a:lnTo>
                          <a:pt x="234222" y="27919"/>
                        </a:lnTo>
                        <a:lnTo>
                          <a:pt x="237484" y="24669"/>
                        </a:lnTo>
                        <a:lnTo>
                          <a:pt x="237484" y="3250"/>
                        </a:lnTo>
                        <a:lnTo>
                          <a:pt x="234222" y="0"/>
                        </a:lnTo>
                        <a:lnTo>
                          <a:pt x="3262" y="0"/>
                        </a:lnTo>
                        <a:lnTo>
                          <a:pt x="0" y="3250"/>
                        </a:lnTo>
                        <a:lnTo>
                          <a:pt x="0" y="20638"/>
                        </a:lnTo>
                        <a:close/>
                      </a:path>
                    </a:pathLst>
                  </a:custGeom>
                  <a:solidFill>
                    <a:srgbClr val="005973"/>
                  </a:solidFill>
                </p:spPr>
                <p:txBody>
                  <a:bodyPr wrap="square" lIns="0" tIns="0" rIns="0" bIns="0" rtlCol="0">
                    <a:noAutofit/>
                  </a:bodyPr>
                  <a:lstStyle/>
                  <a:p>
                    <a:endParaRPr sz="819" dirty="0"/>
                  </a:p>
                </p:txBody>
              </p:sp>
              <p:sp>
                <p:nvSpPr>
                  <p:cNvPr id="18" name="object 136">
                    <a:extLst>
                      <a:ext uri="{FF2B5EF4-FFF2-40B4-BE49-F238E27FC236}">
                        <a16:creationId xmlns="" xmlns:a16="http://schemas.microsoft.com/office/drawing/2014/main" id="{92873EAD-B5F3-495C-9C42-BC9E2B1AB1DF}"/>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452924" y="27931"/>
                        </a:lnTo>
                        <a:lnTo>
                          <a:pt x="456505" y="17446"/>
                        </a:lnTo>
                        <a:lnTo>
                          <a:pt x="466298" y="5957"/>
                        </a:lnTo>
                        <a:lnTo>
                          <a:pt x="477318" y="632"/>
                        </a:lnTo>
                        <a:lnTo>
                          <a:pt x="485584" y="0"/>
                        </a:lnTo>
                        <a:lnTo>
                          <a:pt x="3770" y="0"/>
                        </a:lnTo>
                        <a:lnTo>
                          <a:pt x="0" y="3782"/>
                        </a:lnTo>
                        <a:lnTo>
                          <a:pt x="0" y="19480"/>
                        </a:lnTo>
                        <a:close/>
                      </a:path>
                    </a:pathLst>
                  </a:custGeom>
                  <a:solidFill>
                    <a:srgbClr val="005973"/>
                  </a:solidFill>
                </p:spPr>
                <p:txBody>
                  <a:bodyPr wrap="square" lIns="0" tIns="0" rIns="0" bIns="0" rtlCol="0">
                    <a:noAutofit/>
                  </a:bodyPr>
                  <a:lstStyle/>
                  <a:p>
                    <a:endParaRPr sz="819" dirty="0"/>
                  </a:p>
                </p:txBody>
              </p:sp>
              <p:sp>
                <p:nvSpPr>
                  <p:cNvPr id="19" name="object 137">
                    <a:extLst>
                      <a:ext uri="{FF2B5EF4-FFF2-40B4-BE49-F238E27FC236}">
                        <a16:creationId xmlns="" xmlns:a16="http://schemas.microsoft.com/office/drawing/2014/main" id="{4E1F6799-AE87-41DA-A5EE-F6A934DB157B}"/>
                      </a:ext>
                    </a:extLst>
                  </p:cNvPr>
                  <p:cNvSpPr/>
                  <p:nvPr/>
                </p:nvSpPr>
                <p:spPr>
                  <a:xfrm>
                    <a:off x="6840817" y="5025274"/>
                    <a:ext cx="220859" cy="12704"/>
                  </a:xfrm>
                  <a:custGeom>
                    <a:avLst/>
                    <a:gdLst/>
                    <a:ahLst/>
                    <a:cxnLst/>
                    <a:rect l="l" t="t" r="r" b="b"/>
                    <a:pathLst>
                      <a:path w="485584" h="27931">
                        <a:moveTo>
                          <a:pt x="0" y="19480"/>
                        </a:moveTo>
                        <a:lnTo>
                          <a:pt x="0" y="24149"/>
                        </a:lnTo>
                        <a:lnTo>
                          <a:pt x="3770" y="27931"/>
                        </a:lnTo>
                        <a:lnTo>
                          <a:pt x="8439" y="27931"/>
                        </a:lnTo>
                        <a:lnTo>
                          <a:pt x="68605" y="27931"/>
                        </a:lnTo>
                        <a:lnTo>
                          <a:pt x="370937" y="27931"/>
                        </a:lnTo>
                        <a:lnTo>
                          <a:pt x="444188" y="27931"/>
                        </a:lnTo>
                        <a:lnTo>
                          <a:pt x="448857" y="27931"/>
                        </a:lnTo>
                        <a:lnTo>
                          <a:pt x="452924" y="27931"/>
                        </a:lnTo>
                        <a:lnTo>
                          <a:pt x="456505" y="17446"/>
                        </a:lnTo>
                        <a:lnTo>
                          <a:pt x="466298" y="5957"/>
                        </a:lnTo>
                        <a:lnTo>
                          <a:pt x="477318" y="632"/>
                        </a:lnTo>
                        <a:lnTo>
                          <a:pt x="485584" y="0"/>
                        </a:lnTo>
                        <a:lnTo>
                          <a:pt x="370937" y="0"/>
                        </a:lnTo>
                        <a:lnTo>
                          <a:pt x="68605" y="0"/>
                        </a:lnTo>
                        <a:lnTo>
                          <a:pt x="8439" y="0"/>
                        </a:lnTo>
                        <a:lnTo>
                          <a:pt x="3770" y="0"/>
                        </a:lnTo>
                        <a:lnTo>
                          <a:pt x="0" y="3782"/>
                        </a:lnTo>
                        <a:lnTo>
                          <a:pt x="0" y="8439"/>
                        </a:lnTo>
                        <a:lnTo>
                          <a:pt x="0" y="19480"/>
                        </a:lnTo>
                        <a:close/>
                      </a:path>
                    </a:pathLst>
                  </a:custGeom>
                  <a:ln w="7647">
                    <a:solidFill>
                      <a:srgbClr val="FEFFFE"/>
                    </a:solidFill>
                  </a:ln>
                </p:spPr>
                <p:txBody>
                  <a:bodyPr wrap="square" lIns="0" tIns="0" rIns="0" bIns="0" rtlCol="0">
                    <a:noAutofit/>
                  </a:bodyPr>
                  <a:lstStyle/>
                  <a:p>
                    <a:endParaRPr sz="819" dirty="0"/>
                  </a:p>
                </p:txBody>
              </p:sp>
              <p:sp>
                <p:nvSpPr>
                  <p:cNvPr id="20" name="object 139">
                    <a:extLst>
                      <a:ext uri="{FF2B5EF4-FFF2-40B4-BE49-F238E27FC236}">
                        <a16:creationId xmlns="" xmlns:a16="http://schemas.microsoft.com/office/drawing/2014/main" id="{21CE4832-3DD7-4814-8D8B-2A94B974CF05}"/>
                      </a:ext>
                    </a:extLst>
                  </p:cNvPr>
                  <p:cNvSpPr/>
                  <p:nvPr/>
                </p:nvSpPr>
                <p:spPr>
                  <a:xfrm>
                    <a:off x="0" y="5022692"/>
                    <a:ext cx="9144000" cy="690836"/>
                  </a:xfrm>
                  <a:custGeom>
                    <a:avLst/>
                    <a:gdLst/>
                    <a:ahLst/>
                    <a:cxnLst/>
                    <a:rect l="l" t="t" r="r" b="b"/>
                    <a:pathLst>
                      <a:path w="20104100" h="1518880">
                        <a:moveTo>
                          <a:pt x="18511813" y="370232"/>
                        </a:moveTo>
                        <a:lnTo>
                          <a:pt x="18500676" y="372658"/>
                        </a:lnTo>
                        <a:lnTo>
                          <a:pt x="18492690" y="381403"/>
                        </a:lnTo>
                        <a:lnTo>
                          <a:pt x="18492618" y="381564"/>
                        </a:lnTo>
                        <a:lnTo>
                          <a:pt x="18405655" y="577227"/>
                        </a:lnTo>
                        <a:lnTo>
                          <a:pt x="18397723" y="586058"/>
                        </a:lnTo>
                        <a:lnTo>
                          <a:pt x="18386591" y="588576"/>
                        </a:lnTo>
                        <a:lnTo>
                          <a:pt x="18375820" y="584178"/>
                        </a:lnTo>
                        <a:lnTo>
                          <a:pt x="18123773" y="374140"/>
                        </a:lnTo>
                        <a:lnTo>
                          <a:pt x="18112759" y="369716"/>
                        </a:lnTo>
                        <a:lnTo>
                          <a:pt x="18101661" y="372371"/>
                        </a:lnTo>
                        <a:lnTo>
                          <a:pt x="18093938" y="381079"/>
                        </a:lnTo>
                        <a:lnTo>
                          <a:pt x="18001514" y="589036"/>
                        </a:lnTo>
                        <a:lnTo>
                          <a:pt x="17998429" y="595975"/>
                        </a:lnTo>
                        <a:lnTo>
                          <a:pt x="17991549" y="600443"/>
                        </a:lnTo>
                        <a:lnTo>
                          <a:pt x="17951655" y="600443"/>
                        </a:lnTo>
                        <a:lnTo>
                          <a:pt x="17937919" y="603376"/>
                        </a:lnTo>
                        <a:lnTo>
                          <a:pt x="17926879" y="611319"/>
                        </a:lnTo>
                        <a:lnTo>
                          <a:pt x="17920050" y="622984"/>
                        </a:lnTo>
                        <a:lnTo>
                          <a:pt x="17918605" y="633481"/>
                        </a:lnTo>
                        <a:lnTo>
                          <a:pt x="17918676" y="822360"/>
                        </a:lnTo>
                        <a:lnTo>
                          <a:pt x="17914616" y="835760"/>
                        </a:lnTo>
                        <a:lnTo>
                          <a:pt x="17904127" y="844486"/>
                        </a:lnTo>
                        <a:lnTo>
                          <a:pt x="17894621" y="846438"/>
                        </a:lnTo>
                        <a:lnTo>
                          <a:pt x="17498104" y="846438"/>
                        </a:lnTo>
                        <a:lnTo>
                          <a:pt x="17472845" y="846801"/>
                        </a:lnTo>
                        <a:lnTo>
                          <a:pt x="17452705" y="846892"/>
                        </a:lnTo>
                        <a:lnTo>
                          <a:pt x="17436855" y="846530"/>
                        </a:lnTo>
                        <a:lnTo>
                          <a:pt x="17424463" y="845537"/>
                        </a:lnTo>
                        <a:lnTo>
                          <a:pt x="17414697" y="843733"/>
                        </a:lnTo>
                        <a:lnTo>
                          <a:pt x="17406727" y="840938"/>
                        </a:lnTo>
                        <a:lnTo>
                          <a:pt x="17399721" y="836974"/>
                        </a:lnTo>
                        <a:lnTo>
                          <a:pt x="17349368" y="1218900"/>
                        </a:lnTo>
                        <a:lnTo>
                          <a:pt x="17908699" y="1193936"/>
                        </a:lnTo>
                        <a:lnTo>
                          <a:pt x="17912033" y="1194196"/>
                        </a:lnTo>
                        <a:lnTo>
                          <a:pt x="17914610" y="1196974"/>
                        </a:lnTo>
                        <a:lnTo>
                          <a:pt x="17914610" y="1227849"/>
                        </a:lnTo>
                        <a:lnTo>
                          <a:pt x="17911785" y="1230697"/>
                        </a:lnTo>
                        <a:lnTo>
                          <a:pt x="17908274" y="1230733"/>
                        </a:lnTo>
                        <a:lnTo>
                          <a:pt x="17346259" y="1253168"/>
                        </a:lnTo>
                        <a:lnTo>
                          <a:pt x="17343514" y="1255031"/>
                        </a:lnTo>
                        <a:lnTo>
                          <a:pt x="15535023" y="1242459"/>
                        </a:lnTo>
                        <a:lnTo>
                          <a:pt x="15511347" y="1242459"/>
                        </a:lnTo>
                        <a:lnTo>
                          <a:pt x="20104100" y="1518880"/>
                        </a:lnTo>
                        <a:lnTo>
                          <a:pt x="20104100" y="1229917"/>
                        </a:lnTo>
                        <a:lnTo>
                          <a:pt x="19627381" y="1229917"/>
                        </a:lnTo>
                        <a:lnTo>
                          <a:pt x="19614489" y="1224949"/>
                        </a:lnTo>
                        <a:lnTo>
                          <a:pt x="19608289" y="1212742"/>
                        </a:lnTo>
                        <a:lnTo>
                          <a:pt x="19608184" y="603871"/>
                        </a:lnTo>
                        <a:lnTo>
                          <a:pt x="19605489" y="598315"/>
                        </a:lnTo>
                        <a:lnTo>
                          <a:pt x="19600879" y="594674"/>
                        </a:lnTo>
                        <a:lnTo>
                          <a:pt x="19319955" y="372899"/>
                        </a:lnTo>
                        <a:lnTo>
                          <a:pt x="19308811" y="368780"/>
                        </a:lnTo>
                        <a:lnTo>
                          <a:pt x="19297752" y="371771"/>
                        </a:lnTo>
                        <a:lnTo>
                          <a:pt x="19290675" y="379850"/>
                        </a:lnTo>
                        <a:lnTo>
                          <a:pt x="19198263" y="577854"/>
                        </a:lnTo>
                        <a:lnTo>
                          <a:pt x="19190170" y="586542"/>
                        </a:lnTo>
                        <a:lnTo>
                          <a:pt x="19178975" y="588846"/>
                        </a:lnTo>
                        <a:lnTo>
                          <a:pt x="19168582" y="584473"/>
                        </a:lnTo>
                        <a:lnTo>
                          <a:pt x="18916334" y="374270"/>
                        </a:lnTo>
                        <a:lnTo>
                          <a:pt x="18905319" y="369858"/>
                        </a:lnTo>
                        <a:lnTo>
                          <a:pt x="18894223" y="372512"/>
                        </a:lnTo>
                        <a:lnTo>
                          <a:pt x="18886428" y="381363"/>
                        </a:lnTo>
                        <a:lnTo>
                          <a:pt x="18799264" y="581837"/>
                        </a:lnTo>
                        <a:lnTo>
                          <a:pt x="18791414" y="590730"/>
                        </a:lnTo>
                        <a:lnTo>
                          <a:pt x="18780331" y="593343"/>
                        </a:lnTo>
                        <a:lnTo>
                          <a:pt x="18769362" y="588917"/>
                        </a:lnTo>
                        <a:lnTo>
                          <a:pt x="18769086" y="588681"/>
                        </a:lnTo>
                        <a:lnTo>
                          <a:pt x="18522736" y="374873"/>
                        </a:lnTo>
                        <a:lnTo>
                          <a:pt x="18511813" y="370232"/>
                        </a:lnTo>
                        <a:close/>
                      </a:path>
                      <a:path w="20104100" h="1518880">
                        <a:moveTo>
                          <a:pt x="15510587" y="1242443"/>
                        </a:moveTo>
                        <a:lnTo>
                          <a:pt x="17342488" y="1236052"/>
                        </a:lnTo>
                        <a:lnTo>
                          <a:pt x="15498079" y="1236803"/>
                        </a:lnTo>
                        <a:lnTo>
                          <a:pt x="15260529" y="1230674"/>
                        </a:lnTo>
                        <a:lnTo>
                          <a:pt x="15510587" y="1242443"/>
                        </a:lnTo>
                        <a:close/>
                      </a:path>
                      <a:path w="20104100" h="1518880">
                        <a:moveTo>
                          <a:pt x="17342721" y="1198351"/>
                        </a:moveTo>
                        <a:lnTo>
                          <a:pt x="17343374" y="1212460"/>
                        </a:lnTo>
                        <a:lnTo>
                          <a:pt x="17344384" y="1219213"/>
                        </a:lnTo>
                        <a:lnTo>
                          <a:pt x="17343374" y="1212460"/>
                        </a:lnTo>
                        <a:lnTo>
                          <a:pt x="17342721" y="1198351"/>
                        </a:lnTo>
                        <a:lnTo>
                          <a:pt x="17344635" y="1219291"/>
                        </a:lnTo>
                        <a:lnTo>
                          <a:pt x="17347214" y="1220098"/>
                        </a:lnTo>
                        <a:lnTo>
                          <a:pt x="17349368" y="1218900"/>
                        </a:lnTo>
                        <a:lnTo>
                          <a:pt x="17399721" y="836974"/>
                        </a:lnTo>
                        <a:lnTo>
                          <a:pt x="17392849" y="831660"/>
                        </a:lnTo>
                        <a:lnTo>
                          <a:pt x="17385278" y="824817"/>
                        </a:lnTo>
                        <a:lnTo>
                          <a:pt x="17381496" y="821261"/>
                        </a:lnTo>
                        <a:lnTo>
                          <a:pt x="17342488" y="1174527"/>
                        </a:lnTo>
                        <a:lnTo>
                          <a:pt x="17342488" y="1236052"/>
                        </a:lnTo>
                        <a:lnTo>
                          <a:pt x="17325325" y="1242459"/>
                        </a:lnTo>
                        <a:lnTo>
                          <a:pt x="17335417" y="1247733"/>
                        </a:lnTo>
                        <a:lnTo>
                          <a:pt x="17325325" y="1242459"/>
                        </a:lnTo>
                        <a:lnTo>
                          <a:pt x="17342488" y="1236052"/>
                        </a:lnTo>
                        <a:lnTo>
                          <a:pt x="15510587" y="1242443"/>
                        </a:lnTo>
                        <a:lnTo>
                          <a:pt x="15260529" y="1230674"/>
                        </a:lnTo>
                        <a:lnTo>
                          <a:pt x="15260529" y="1169633"/>
                        </a:lnTo>
                        <a:lnTo>
                          <a:pt x="13757559" y="1169633"/>
                        </a:lnTo>
                        <a:lnTo>
                          <a:pt x="13757559" y="1230674"/>
                        </a:lnTo>
                        <a:lnTo>
                          <a:pt x="13408832" y="1230674"/>
                        </a:lnTo>
                        <a:lnTo>
                          <a:pt x="13403962" y="1225792"/>
                        </a:lnTo>
                        <a:lnTo>
                          <a:pt x="13403962" y="1131027"/>
                        </a:lnTo>
                        <a:lnTo>
                          <a:pt x="13397579" y="1124644"/>
                        </a:lnTo>
                        <a:lnTo>
                          <a:pt x="13304304" y="1124644"/>
                        </a:lnTo>
                        <a:lnTo>
                          <a:pt x="13297921" y="1131027"/>
                        </a:lnTo>
                        <a:lnTo>
                          <a:pt x="13297921" y="1225792"/>
                        </a:lnTo>
                        <a:lnTo>
                          <a:pt x="13293051" y="1230674"/>
                        </a:lnTo>
                        <a:lnTo>
                          <a:pt x="13163901" y="1230674"/>
                        </a:lnTo>
                        <a:lnTo>
                          <a:pt x="13159019" y="1225792"/>
                        </a:lnTo>
                        <a:lnTo>
                          <a:pt x="13159019" y="1175496"/>
                        </a:lnTo>
                        <a:lnTo>
                          <a:pt x="13152648" y="1169113"/>
                        </a:lnTo>
                        <a:lnTo>
                          <a:pt x="13103841" y="1169113"/>
                        </a:lnTo>
                        <a:lnTo>
                          <a:pt x="13097470" y="1175496"/>
                        </a:lnTo>
                        <a:lnTo>
                          <a:pt x="13097470" y="1225792"/>
                        </a:lnTo>
                        <a:lnTo>
                          <a:pt x="13092588" y="1230674"/>
                        </a:lnTo>
                        <a:lnTo>
                          <a:pt x="0" y="1230674"/>
                        </a:lnTo>
                        <a:lnTo>
                          <a:pt x="0" y="1518880"/>
                        </a:lnTo>
                        <a:lnTo>
                          <a:pt x="20104100" y="1518880"/>
                        </a:lnTo>
                        <a:lnTo>
                          <a:pt x="15511347" y="1242459"/>
                        </a:lnTo>
                        <a:lnTo>
                          <a:pt x="15535023" y="1242459"/>
                        </a:lnTo>
                        <a:lnTo>
                          <a:pt x="17343514" y="1255031"/>
                        </a:lnTo>
                        <a:lnTo>
                          <a:pt x="17346259" y="1253168"/>
                        </a:lnTo>
                        <a:lnTo>
                          <a:pt x="17908274" y="1230733"/>
                        </a:lnTo>
                        <a:lnTo>
                          <a:pt x="17345437" y="1236024"/>
                        </a:lnTo>
                        <a:lnTo>
                          <a:pt x="17344635" y="1219291"/>
                        </a:lnTo>
                        <a:lnTo>
                          <a:pt x="17342721" y="1198351"/>
                        </a:lnTo>
                        <a:close/>
                      </a:path>
                      <a:path w="20104100" h="1518880">
                        <a:moveTo>
                          <a:pt x="17341066" y="781544"/>
                        </a:moveTo>
                        <a:lnTo>
                          <a:pt x="17303914" y="742077"/>
                        </a:lnTo>
                        <a:lnTo>
                          <a:pt x="17269869" y="702821"/>
                        </a:lnTo>
                        <a:lnTo>
                          <a:pt x="17238764" y="663739"/>
                        </a:lnTo>
                        <a:lnTo>
                          <a:pt x="17210429" y="624792"/>
                        </a:lnTo>
                        <a:lnTo>
                          <a:pt x="17184695" y="585944"/>
                        </a:lnTo>
                        <a:lnTo>
                          <a:pt x="17161393" y="547157"/>
                        </a:lnTo>
                        <a:lnTo>
                          <a:pt x="17140354" y="508393"/>
                        </a:lnTo>
                        <a:lnTo>
                          <a:pt x="17121410" y="469615"/>
                        </a:lnTo>
                        <a:lnTo>
                          <a:pt x="17104390" y="430784"/>
                        </a:lnTo>
                        <a:lnTo>
                          <a:pt x="17089127" y="391864"/>
                        </a:lnTo>
                        <a:lnTo>
                          <a:pt x="17075451" y="352816"/>
                        </a:lnTo>
                        <a:lnTo>
                          <a:pt x="17063193" y="313603"/>
                        </a:lnTo>
                        <a:lnTo>
                          <a:pt x="17052184" y="274188"/>
                        </a:lnTo>
                        <a:lnTo>
                          <a:pt x="17042255" y="234533"/>
                        </a:lnTo>
                        <a:lnTo>
                          <a:pt x="17033238" y="194599"/>
                        </a:lnTo>
                        <a:lnTo>
                          <a:pt x="17024962" y="154351"/>
                        </a:lnTo>
                        <a:lnTo>
                          <a:pt x="17017260" y="113749"/>
                        </a:lnTo>
                        <a:lnTo>
                          <a:pt x="17009962" y="72756"/>
                        </a:lnTo>
                        <a:lnTo>
                          <a:pt x="17002899" y="31336"/>
                        </a:lnTo>
                        <a:lnTo>
                          <a:pt x="16999210" y="17722"/>
                        </a:lnTo>
                        <a:lnTo>
                          <a:pt x="16990525" y="7186"/>
                        </a:lnTo>
                        <a:lnTo>
                          <a:pt x="16978217" y="1038"/>
                        </a:lnTo>
                        <a:lnTo>
                          <a:pt x="16969979" y="0"/>
                        </a:lnTo>
                        <a:lnTo>
                          <a:pt x="15525886" y="0"/>
                        </a:lnTo>
                        <a:lnTo>
                          <a:pt x="15511998" y="3057"/>
                        </a:lnTo>
                        <a:lnTo>
                          <a:pt x="15501022" y="11314"/>
                        </a:lnTo>
                        <a:lnTo>
                          <a:pt x="15494332" y="23399"/>
                        </a:lnTo>
                        <a:lnTo>
                          <a:pt x="15492931" y="32931"/>
                        </a:lnTo>
                        <a:lnTo>
                          <a:pt x="15492931" y="1224031"/>
                        </a:lnTo>
                        <a:lnTo>
                          <a:pt x="15495853" y="1231282"/>
                        </a:lnTo>
                        <a:lnTo>
                          <a:pt x="15260529" y="1230674"/>
                        </a:lnTo>
                        <a:lnTo>
                          <a:pt x="15498079" y="1236803"/>
                        </a:lnTo>
                        <a:lnTo>
                          <a:pt x="17342488" y="1236052"/>
                        </a:lnTo>
                        <a:lnTo>
                          <a:pt x="17342488" y="1174527"/>
                        </a:lnTo>
                        <a:lnTo>
                          <a:pt x="17381496" y="821261"/>
                        </a:lnTo>
                        <a:lnTo>
                          <a:pt x="17341066" y="781544"/>
                        </a:lnTo>
                        <a:close/>
                      </a:path>
                    </a:pathLst>
                  </a:custGeom>
                  <a:solidFill>
                    <a:srgbClr val="005973"/>
                  </a:solidFill>
                </p:spPr>
                <p:txBody>
                  <a:bodyPr wrap="square" lIns="0" tIns="0" rIns="0" bIns="0" rtlCol="0">
                    <a:noAutofit/>
                  </a:bodyPr>
                  <a:lstStyle/>
                  <a:p>
                    <a:endParaRPr sz="819" dirty="0"/>
                  </a:p>
                </p:txBody>
              </p:sp>
              <p:sp>
                <p:nvSpPr>
                  <p:cNvPr id="21" name="object 142">
                    <a:extLst>
                      <a:ext uri="{FF2B5EF4-FFF2-40B4-BE49-F238E27FC236}">
                        <a16:creationId xmlns="" xmlns:a16="http://schemas.microsoft.com/office/drawing/2014/main" id="{F9EF08F7-7707-426D-AADF-B7F82955FEF8}"/>
                      </a:ext>
                    </a:extLst>
                  </p:cNvPr>
                  <p:cNvSpPr/>
                  <p:nvPr/>
                </p:nvSpPr>
                <p:spPr>
                  <a:xfrm>
                    <a:off x="6858815" y="5229943"/>
                    <a:ext cx="0" cy="275537"/>
                  </a:xfrm>
                  <a:custGeom>
                    <a:avLst/>
                    <a:gdLst/>
                    <a:ahLst/>
                    <a:cxnLst/>
                    <a:rect l="l" t="t" r="r" b="b"/>
                    <a:pathLst>
                      <a:path h="605797">
                        <a:moveTo>
                          <a:pt x="0" y="605797"/>
                        </a:moveTo>
                        <a:lnTo>
                          <a:pt x="0" y="0"/>
                        </a:lnTo>
                      </a:path>
                    </a:pathLst>
                  </a:custGeom>
                  <a:ln w="11335">
                    <a:solidFill>
                      <a:srgbClr val="FEFFFE"/>
                    </a:solidFill>
                  </a:ln>
                </p:spPr>
                <p:txBody>
                  <a:bodyPr wrap="square" lIns="0" tIns="0" rIns="0" bIns="0" rtlCol="0">
                    <a:noAutofit/>
                  </a:bodyPr>
                  <a:lstStyle/>
                  <a:p>
                    <a:endParaRPr sz="819" dirty="0"/>
                  </a:p>
                </p:txBody>
              </p:sp>
              <p:sp>
                <p:nvSpPr>
                  <p:cNvPr id="22" name="object 143">
                    <a:extLst>
                      <a:ext uri="{FF2B5EF4-FFF2-40B4-BE49-F238E27FC236}">
                        <a16:creationId xmlns="" xmlns:a16="http://schemas.microsoft.com/office/drawing/2014/main" id="{06E2353E-8670-4F51-AF32-9B59D701CACD}"/>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solidFill>
                    <a:srgbClr val="005973"/>
                  </a:solidFill>
                </p:spPr>
                <p:txBody>
                  <a:bodyPr wrap="square" lIns="0" tIns="0" rIns="0" bIns="0" rtlCol="0">
                    <a:noAutofit/>
                  </a:bodyPr>
                  <a:lstStyle/>
                  <a:p>
                    <a:endParaRPr sz="819" dirty="0"/>
                  </a:p>
                </p:txBody>
              </p:sp>
              <p:sp>
                <p:nvSpPr>
                  <p:cNvPr id="23" name="object 144">
                    <a:extLst>
                      <a:ext uri="{FF2B5EF4-FFF2-40B4-BE49-F238E27FC236}">
                        <a16:creationId xmlns="" xmlns:a16="http://schemas.microsoft.com/office/drawing/2014/main" id="{0EB99684-AD9C-4956-AD9D-2A4EADDAF6E6}"/>
                      </a:ext>
                    </a:extLst>
                  </p:cNvPr>
                  <p:cNvSpPr/>
                  <p:nvPr/>
                </p:nvSpPr>
                <p:spPr>
                  <a:xfrm>
                    <a:off x="6970040" y="5190419"/>
                    <a:ext cx="76650" cy="324144"/>
                  </a:xfrm>
                  <a:custGeom>
                    <a:avLst/>
                    <a:gdLst/>
                    <a:ahLst/>
                    <a:cxnLst/>
                    <a:rect l="l" t="t" r="r" b="b"/>
                    <a:pathLst>
                      <a:path w="168524" h="712666">
                        <a:moveTo>
                          <a:pt x="21938" y="712666"/>
                        </a:moveTo>
                        <a:lnTo>
                          <a:pt x="146573" y="712666"/>
                        </a:lnTo>
                        <a:lnTo>
                          <a:pt x="159786" y="708249"/>
                        </a:lnTo>
                        <a:lnTo>
                          <a:pt x="167595" y="697056"/>
                        </a:lnTo>
                        <a:lnTo>
                          <a:pt x="168524" y="690716"/>
                        </a:lnTo>
                        <a:lnTo>
                          <a:pt x="168524" y="21938"/>
                        </a:lnTo>
                        <a:lnTo>
                          <a:pt x="164104" y="8732"/>
                        </a:lnTo>
                        <a:lnTo>
                          <a:pt x="152906" y="926"/>
                        </a:lnTo>
                        <a:lnTo>
                          <a:pt x="146573" y="0"/>
                        </a:lnTo>
                        <a:lnTo>
                          <a:pt x="21938" y="0"/>
                        </a:lnTo>
                        <a:lnTo>
                          <a:pt x="8729" y="4421"/>
                        </a:lnTo>
                        <a:lnTo>
                          <a:pt x="924" y="15618"/>
                        </a:lnTo>
                        <a:lnTo>
                          <a:pt x="0" y="21938"/>
                        </a:lnTo>
                        <a:lnTo>
                          <a:pt x="0" y="690716"/>
                        </a:lnTo>
                        <a:lnTo>
                          <a:pt x="4418" y="703931"/>
                        </a:lnTo>
                        <a:lnTo>
                          <a:pt x="15611" y="711740"/>
                        </a:lnTo>
                        <a:lnTo>
                          <a:pt x="21938" y="712666"/>
                        </a:lnTo>
                        <a:close/>
                      </a:path>
                    </a:pathLst>
                  </a:custGeom>
                  <a:ln w="7647">
                    <a:solidFill>
                      <a:srgbClr val="FEFFFE"/>
                    </a:solidFill>
                  </a:ln>
                </p:spPr>
                <p:txBody>
                  <a:bodyPr wrap="square" lIns="0" tIns="0" rIns="0" bIns="0" rtlCol="0">
                    <a:noAutofit/>
                  </a:bodyPr>
                  <a:lstStyle/>
                  <a:p>
                    <a:endParaRPr sz="819" dirty="0"/>
                  </a:p>
                </p:txBody>
              </p:sp>
              <p:sp>
                <p:nvSpPr>
                  <p:cNvPr id="24" name="object 31">
                    <a:extLst>
                      <a:ext uri="{FF2B5EF4-FFF2-40B4-BE49-F238E27FC236}">
                        <a16:creationId xmlns="" xmlns:a16="http://schemas.microsoft.com/office/drawing/2014/main" id="{CD6A3978-A647-45E7-81DC-09CC36A13E3E}"/>
                      </a:ext>
                    </a:extLst>
                  </p:cNvPr>
                  <p:cNvSpPr txBox="1"/>
                  <p:nvPr/>
                </p:nvSpPr>
                <p:spPr>
                  <a:xfrm>
                    <a:off x="6652199" y="4195716"/>
                    <a:ext cx="219161" cy="670516"/>
                  </a:xfrm>
                  <a:prstGeom prst="rect">
                    <a:avLst/>
                  </a:prstGeom>
                </p:spPr>
                <p:txBody>
                  <a:bodyPr wrap="square" lIns="0" tIns="0" rIns="0" bIns="0" rtlCol="0">
                    <a:noAutofit/>
                  </a:bodyPr>
                  <a:lstStyle/>
                  <a:p>
                    <a:pPr marL="11552">
                      <a:lnSpc>
                        <a:spcPts val="455"/>
                      </a:lnSpc>
                    </a:pPr>
                    <a:endParaRPr sz="455" dirty="0"/>
                  </a:p>
                </p:txBody>
              </p:sp>
              <p:sp>
                <p:nvSpPr>
                  <p:cNvPr id="25" name="object 30">
                    <a:extLst>
                      <a:ext uri="{FF2B5EF4-FFF2-40B4-BE49-F238E27FC236}">
                        <a16:creationId xmlns="" xmlns:a16="http://schemas.microsoft.com/office/drawing/2014/main" id="{B0BF233A-71CE-4970-BAB3-D6929E7C38A1}"/>
                      </a:ext>
                    </a:extLst>
                  </p:cNvPr>
                  <p:cNvSpPr txBox="1"/>
                  <p:nvPr/>
                </p:nvSpPr>
                <p:spPr>
                  <a:xfrm>
                    <a:off x="6871360" y="4195716"/>
                    <a:ext cx="295526" cy="943486"/>
                  </a:xfrm>
                  <a:prstGeom prst="rect">
                    <a:avLst/>
                  </a:prstGeom>
                </p:spPr>
                <p:txBody>
                  <a:bodyPr wrap="square" lIns="0" tIns="0" rIns="0" bIns="0" rtlCol="0">
                    <a:noAutofit/>
                  </a:bodyPr>
                  <a:lstStyle/>
                  <a:p>
                    <a:pPr marL="11552">
                      <a:lnSpc>
                        <a:spcPts val="455"/>
                      </a:lnSpc>
                    </a:pPr>
                    <a:endParaRPr sz="455" dirty="0"/>
                  </a:p>
                </p:txBody>
              </p:sp>
              <p:sp>
                <p:nvSpPr>
                  <p:cNvPr id="26" name="object 29">
                    <a:extLst>
                      <a:ext uri="{FF2B5EF4-FFF2-40B4-BE49-F238E27FC236}">
                        <a16:creationId xmlns="" xmlns:a16="http://schemas.microsoft.com/office/drawing/2014/main" id="{E4B79CC8-76B9-40DC-BD82-1B6A023D1518}"/>
                      </a:ext>
                    </a:extLst>
                  </p:cNvPr>
                  <p:cNvSpPr txBox="1"/>
                  <p:nvPr/>
                </p:nvSpPr>
                <p:spPr>
                  <a:xfrm>
                    <a:off x="7166885" y="4195716"/>
                    <a:ext cx="80402" cy="943486"/>
                  </a:xfrm>
                  <a:prstGeom prst="rect">
                    <a:avLst/>
                  </a:prstGeom>
                </p:spPr>
                <p:txBody>
                  <a:bodyPr wrap="square" lIns="0" tIns="0" rIns="0" bIns="0" rtlCol="0">
                    <a:noAutofit/>
                  </a:bodyPr>
                  <a:lstStyle/>
                  <a:p>
                    <a:pPr marL="11552">
                      <a:lnSpc>
                        <a:spcPts val="455"/>
                      </a:lnSpc>
                    </a:pPr>
                    <a:endParaRPr sz="455" dirty="0"/>
                  </a:p>
                </p:txBody>
              </p:sp>
              <p:sp>
                <p:nvSpPr>
                  <p:cNvPr id="27" name="object 20">
                    <a:extLst>
                      <a:ext uri="{FF2B5EF4-FFF2-40B4-BE49-F238E27FC236}">
                        <a16:creationId xmlns="" xmlns:a16="http://schemas.microsoft.com/office/drawing/2014/main" id="{970A12DB-ED52-4374-A0BC-3C6D725C50F4}"/>
                      </a:ext>
                    </a:extLst>
                  </p:cNvPr>
                  <p:cNvSpPr txBox="1"/>
                  <p:nvPr/>
                </p:nvSpPr>
                <p:spPr>
                  <a:xfrm>
                    <a:off x="6321812" y="4866231"/>
                    <a:ext cx="549548" cy="653735"/>
                  </a:xfrm>
                  <a:prstGeom prst="rect">
                    <a:avLst/>
                  </a:prstGeom>
                </p:spPr>
                <p:txBody>
                  <a:bodyPr wrap="square" lIns="0" tIns="0" rIns="0" bIns="0" rtlCol="0">
                    <a:noAutofit/>
                  </a:bodyPr>
                  <a:lstStyle/>
                  <a:p>
                    <a:pPr marL="11552">
                      <a:lnSpc>
                        <a:spcPts val="455"/>
                      </a:lnSpc>
                    </a:pPr>
                    <a:endParaRPr sz="455" dirty="0"/>
                  </a:p>
                </p:txBody>
              </p:sp>
              <p:sp>
                <p:nvSpPr>
                  <p:cNvPr id="28" name="object 18">
                    <a:extLst>
                      <a:ext uri="{FF2B5EF4-FFF2-40B4-BE49-F238E27FC236}">
                        <a16:creationId xmlns="" xmlns:a16="http://schemas.microsoft.com/office/drawing/2014/main" id="{39D7BEC5-5937-4052-B8F0-C8071830E0D8}"/>
                      </a:ext>
                    </a:extLst>
                  </p:cNvPr>
                  <p:cNvSpPr txBox="1"/>
                  <p:nvPr/>
                </p:nvSpPr>
                <p:spPr>
                  <a:xfrm>
                    <a:off x="7247287" y="4969050"/>
                    <a:ext cx="182952" cy="26819"/>
                  </a:xfrm>
                  <a:prstGeom prst="rect">
                    <a:avLst/>
                  </a:prstGeom>
                </p:spPr>
                <p:txBody>
                  <a:bodyPr wrap="square" lIns="0" tIns="0" rIns="0" bIns="0" rtlCol="0">
                    <a:noAutofit/>
                  </a:bodyPr>
                  <a:lstStyle/>
                  <a:p>
                    <a:endParaRPr sz="819" dirty="0"/>
                  </a:p>
                </p:txBody>
              </p:sp>
              <p:sp>
                <p:nvSpPr>
                  <p:cNvPr id="29" name="object 17">
                    <a:extLst>
                      <a:ext uri="{FF2B5EF4-FFF2-40B4-BE49-F238E27FC236}">
                        <a16:creationId xmlns="" xmlns:a16="http://schemas.microsoft.com/office/drawing/2014/main" id="{8DCF40CC-4158-4148-99D8-0C60F32D5FAB}"/>
                      </a:ext>
                    </a:extLst>
                  </p:cNvPr>
                  <p:cNvSpPr txBox="1"/>
                  <p:nvPr/>
                </p:nvSpPr>
                <p:spPr>
                  <a:xfrm>
                    <a:off x="7430238" y="4969050"/>
                    <a:ext cx="250755" cy="26819"/>
                  </a:xfrm>
                  <a:prstGeom prst="rect">
                    <a:avLst/>
                  </a:prstGeom>
                </p:spPr>
                <p:txBody>
                  <a:bodyPr wrap="square" lIns="0" tIns="0" rIns="0" bIns="0" rtlCol="0">
                    <a:noAutofit/>
                  </a:bodyPr>
                  <a:lstStyle/>
                  <a:p>
                    <a:endParaRPr sz="819" dirty="0"/>
                  </a:p>
                </p:txBody>
              </p:sp>
              <p:sp>
                <p:nvSpPr>
                  <p:cNvPr id="30" name="object 16">
                    <a:extLst>
                      <a:ext uri="{FF2B5EF4-FFF2-40B4-BE49-F238E27FC236}">
                        <a16:creationId xmlns="" xmlns:a16="http://schemas.microsoft.com/office/drawing/2014/main" id="{4518C360-3BF5-4C6A-8221-E102AE44D27A}"/>
                      </a:ext>
                    </a:extLst>
                  </p:cNvPr>
                  <p:cNvSpPr txBox="1"/>
                  <p:nvPr/>
                </p:nvSpPr>
                <p:spPr>
                  <a:xfrm>
                    <a:off x="7680994" y="4969050"/>
                    <a:ext cx="182962" cy="26819"/>
                  </a:xfrm>
                  <a:prstGeom prst="rect">
                    <a:avLst/>
                  </a:prstGeom>
                </p:spPr>
                <p:txBody>
                  <a:bodyPr wrap="square" lIns="0" tIns="0" rIns="0" bIns="0" rtlCol="0">
                    <a:noAutofit/>
                  </a:bodyPr>
                  <a:lstStyle/>
                  <a:p>
                    <a:endParaRPr sz="819" dirty="0"/>
                  </a:p>
                </p:txBody>
              </p:sp>
              <p:sp>
                <p:nvSpPr>
                  <p:cNvPr id="31" name="object 15">
                    <a:extLst>
                      <a:ext uri="{FF2B5EF4-FFF2-40B4-BE49-F238E27FC236}">
                        <a16:creationId xmlns="" xmlns:a16="http://schemas.microsoft.com/office/drawing/2014/main" id="{24D9A122-8233-4E4E-B92D-86BBC39A2AD1}"/>
                      </a:ext>
                    </a:extLst>
                  </p:cNvPr>
                  <p:cNvSpPr txBox="1"/>
                  <p:nvPr/>
                </p:nvSpPr>
                <p:spPr>
                  <a:xfrm>
                    <a:off x="7247287" y="4995869"/>
                    <a:ext cx="616670" cy="143332"/>
                  </a:xfrm>
                  <a:prstGeom prst="rect">
                    <a:avLst/>
                  </a:prstGeom>
                </p:spPr>
                <p:txBody>
                  <a:bodyPr wrap="square" lIns="0" tIns="0" rIns="0" bIns="0" rtlCol="0">
                    <a:noAutofit/>
                  </a:bodyPr>
                  <a:lstStyle/>
                  <a:p>
                    <a:pPr marL="11552">
                      <a:lnSpc>
                        <a:spcPts val="455"/>
                      </a:lnSpc>
                    </a:pPr>
                    <a:endParaRPr sz="455" dirty="0"/>
                  </a:p>
                </p:txBody>
              </p:sp>
              <p:sp>
                <p:nvSpPr>
                  <p:cNvPr id="32" name="object 11">
                    <a:extLst>
                      <a:ext uri="{FF2B5EF4-FFF2-40B4-BE49-F238E27FC236}">
                        <a16:creationId xmlns="" xmlns:a16="http://schemas.microsoft.com/office/drawing/2014/main" id="{ACE155A0-3823-4F22-9528-80B2B92A40B9}"/>
                      </a:ext>
                    </a:extLst>
                  </p:cNvPr>
                  <p:cNvSpPr txBox="1"/>
                  <p:nvPr/>
                </p:nvSpPr>
                <p:spPr>
                  <a:xfrm>
                    <a:off x="6871360" y="5139201"/>
                    <a:ext cx="992596" cy="357857"/>
                  </a:xfrm>
                  <a:prstGeom prst="rect">
                    <a:avLst/>
                  </a:prstGeom>
                </p:spPr>
                <p:txBody>
                  <a:bodyPr wrap="square" lIns="0" tIns="0" rIns="0" bIns="0" rtlCol="0">
                    <a:noAutofit/>
                  </a:bodyPr>
                  <a:lstStyle/>
                  <a:p>
                    <a:pPr marL="11552">
                      <a:lnSpc>
                        <a:spcPts val="455"/>
                      </a:lnSpc>
                    </a:pPr>
                    <a:endParaRPr sz="455" dirty="0"/>
                  </a:p>
                </p:txBody>
              </p:sp>
              <p:sp>
                <p:nvSpPr>
                  <p:cNvPr id="33" name="object 6">
                    <a:extLst>
                      <a:ext uri="{FF2B5EF4-FFF2-40B4-BE49-F238E27FC236}">
                        <a16:creationId xmlns="" xmlns:a16="http://schemas.microsoft.com/office/drawing/2014/main" id="{1611349B-0E27-4E9A-B790-288E76734777}"/>
                      </a:ext>
                    </a:extLst>
                  </p:cNvPr>
                  <p:cNvSpPr txBox="1"/>
                  <p:nvPr/>
                </p:nvSpPr>
                <p:spPr>
                  <a:xfrm>
                    <a:off x="6871360" y="5497058"/>
                    <a:ext cx="1320022" cy="22908"/>
                  </a:xfrm>
                  <a:prstGeom prst="rect">
                    <a:avLst/>
                  </a:prstGeom>
                </p:spPr>
                <p:txBody>
                  <a:bodyPr wrap="square" lIns="0" tIns="0" rIns="0" bIns="0" rtlCol="0">
                    <a:noAutofit/>
                  </a:bodyPr>
                  <a:lstStyle/>
                  <a:p>
                    <a:endParaRPr sz="819" dirty="0"/>
                  </a:p>
                </p:txBody>
              </p:sp>
            </p:grpSp>
            <p:sp>
              <p:nvSpPr>
                <p:cNvPr id="10" name="Rectangle 9">
                  <a:extLst>
                    <a:ext uri="{FF2B5EF4-FFF2-40B4-BE49-F238E27FC236}">
                      <a16:creationId xmlns="" xmlns:a16="http://schemas.microsoft.com/office/drawing/2014/main" id="{73DD205A-498B-4F86-8BE7-B7F4BF514F34}"/>
                    </a:ext>
                  </a:extLst>
                </p:cNvPr>
                <p:cNvSpPr/>
                <p:nvPr/>
              </p:nvSpPr>
              <p:spPr>
                <a:xfrm>
                  <a:off x="0" y="6636311"/>
                  <a:ext cx="6840817" cy="939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8" name="object 5">
                <a:extLst>
                  <a:ext uri="{FF2B5EF4-FFF2-40B4-BE49-F238E27FC236}">
                    <a16:creationId xmlns="" xmlns:a16="http://schemas.microsoft.com/office/drawing/2014/main" id="{40B55545-0694-44C2-AFAA-4FA9EE22724A}"/>
                  </a:ext>
                </a:extLst>
              </p:cNvPr>
              <p:cNvSpPr txBox="1"/>
              <p:nvPr/>
            </p:nvSpPr>
            <p:spPr>
              <a:xfrm>
                <a:off x="8700" y="6374232"/>
                <a:ext cx="6819574" cy="279337"/>
              </a:xfrm>
              <a:prstGeom prst="rect">
                <a:avLst/>
              </a:prstGeom>
              <a:noFill/>
            </p:spPr>
            <p:txBody>
              <a:bodyPr vert="horz" wrap="square" lIns="0" tIns="0" rIns="0" bIns="0" rtlCol="0" anchor="ctr" anchorCtr="0">
                <a:noAutofit/>
              </a:bodyPr>
              <a:lstStyle/>
              <a:p>
                <a:pPr marL="115888">
                  <a:spcAft>
                    <a:spcPts val="600"/>
                  </a:spcAft>
                </a:pPr>
                <a:r>
                  <a:rPr lang="en-US" sz="800" kern="800" spc="50" dirty="0">
                    <a:solidFill>
                      <a:schemeClr val="bg2">
                        <a:lumMod val="25000"/>
                      </a:schemeClr>
                    </a:solidFill>
                    <a:latin typeface="Franklin Gothic Medium"/>
                    <a:cs typeface="Franklin Gothic Medium"/>
                  </a:rPr>
                  <a:t>480 MW </a:t>
                </a:r>
                <a:r>
                  <a:rPr lang="en-US" sz="800" kern="800" spc="50" dirty="0">
                    <a:solidFill>
                      <a:schemeClr val="bg2">
                        <a:lumMod val="25000"/>
                      </a:schemeClr>
                    </a:solidFill>
                    <a:latin typeface="Franklin Gothic Medium"/>
                  </a:rPr>
                  <a:t>CCGT, Key Building Block for an Independent National Economy</a:t>
                </a:r>
              </a:p>
            </p:txBody>
          </p:sp>
        </p:grpSp>
        <p:sp>
          <p:nvSpPr>
            <p:cNvPr id="6" name="Slide Number Placeholder 9">
              <a:extLst>
                <a:ext uri="{FF2B5EF4-FFF2-40B4-BE49-F238E27FC236}">
                  <a16:creationId xmlns="" xmlns:a16="http://schemas.microsoft.com/office/drawing/2014/main" id="{A288532B-294E-4B52-801D-47925A350DF1}"/>
                </a:ext>
              </a:extLst>
            </p:cNvPr>
            <p:cNvSpPr txBox="1">
              <a:spLocks/>
            </p:cNvSpPr>
            <p:nvPr/>
          </p:nvSpPr>
          <p:spPr>
            <a:xfrm>
              <a:off x="8389440" y="6608795"/>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sz="1200" dirty="0">
                <a:solidFill>
                  <a:schemeClr val="bg1"/>
                </a:solidFill>
              </a:endParaRPr>
            </a:p>
          </p:txBody>
        </p:sp>
      </p:grpSp>
      <p:pic>
        <p:nvPicPr>
          <p:cNvPr id="34" name="Picture 33" descr="Synergy_Logo_Screen-02.png">
            <a:extLst>
              <a:ext uri="{FF2B5EF4-FFF2-40B4-BE49-F238E27FC236}">
                <a16:creationId xmlns="" xmlns:a16="http://schemas.microsoft.com/office/drawing/2014/main" id="{412D42B8-689B-4FA6-B40D-596BF5D24A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26989" y="6396751"/>
            <a:ext cx="1319212" cy="30245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a:xfrm>
            <a:off x="457200" y="1577340"/>
            <a:ext cx="8229600" cy="1384995"/>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951AB2F-E66E-4B56-837C-1A8269686F8F}" type="datetime3">
              <a:rPr lang="en-US" smtClean="0">
                <a:solidFill>
                  <a:prstClr val="black">
                    <a:tint val="75000"/>
                  </a:prstClr>
                </a:solidFill>
              </a:rPr>
              <a:t>31 January 2019</a:t>
            </a:fld>
            <a:endParaRPr lang="en-US">
              <a:solidFill>
                <a:prstClr val="black">
                  <a:tint val="75000"/>
                </a:prstClr>
              </a:solidFill>
            </a:endParaRPr>
          </a:p>
        </p:txBody>
      </p:sp>
      <p:sp>
        <p:nvSpPr>
          <p:cNvPr id="5" name="عنصر نائب للتذييل 4"/>
          <p:cNvSpPr>
            <a:spLocks noGrp="1"/>
          </p:cNvSpPr>
          <p:nvPr>
            <p:ph type="ftr" sz="quarter" idx="11"/>
          </p:nvPr>
        </p:nvSpPr>
        <p:spPr>
          <a:xfrm>
            <a:off x="1928821" y="6531340"/>
            <a:ext cx="2078354" cy="830997"/>
          </a:xfrm>
        </p:spPr>
        <p:txBody>
          <a:bodyPr/>
          <a:lstStyle/>
          <a:p>
            <a:r>
              <a:rPr lang="en-GB">
                <a:solidFill>
                  <a:prstClr val="black">
                    <a:tint val="75000"/>
                  </a:prstClr>
                </a:solidFill>
              </a:rPr>
              <a:t>Zafer/0 draft Gaza Development Plan 2018-2023</a:t>
            </a:r>
            <a:endParaRPr lang="en-US">
              <a:solidFill>
                <a:prstClr val="black">
                  <a:tint val="75000"/>
                </a:prstClr>
              </a:solidFill>
            </a:endParaRPr>
          </a:p>
        </p:txBody>
      </p:sp>
      <p:sp>
        <p:nvSpPr>
          <p:cNvPr id="6" name="عنصر نائب لرقم الشريحة 5"/>
          <p:cNvSpPr>
            <a:spLocks noGrp="1"/>
          </p:cNvSpPr>
          <p:nvPr>
            <p:ph type="sldNum" sz="quarter" idx="12"/>
          </p:nvPr>
        </p:nvSpPr>
        <p:spPr>
          <a:xfrm>
            <a:off x="6553200" y="6356355"/>
            <a:ext cx="2133600" cy="365125"/>
          </a:xfrm>
          <a:prstGeom prst="rect">
            <a:avLst/>
          </a:prstGeom>
        </p:spPr>
        <p:txBody>
          <a:bodyPr/>
          <a:lstStyle/>
          <a:p>
            <a:fld id="{A313DE47-C12A-407B-B584-360F211196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72428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0806" y="436810"/>
            <a:ext cx="7962391" cy="369332"/>
          </a:xfrm>
          <a:prstGeom prst="rect">
            <a:avLst/>
          </a:prstGeom>
        </p:spPr>
        <p:txBody>
          <a:bodyPr wrap="square" lIns="0" tIns="0" rIns="0" bIns="0">
            <a:spAutoFit/>
          </a:bodyPr>
          <a:lstStyle>
            <a:lvl1pPr>
              <a:defRPr sz="2400" b="1" i="0">
                <a:solidFill>
                  <a:srgbClr val="08253D"/>
                </a:solidFill>
                <a:latin typeface="Gotham Black"/>
                <a:cs typeface="Gotham Black"/>
              </a:defRPr>
            </a:lvl1pPr>
          </a:lstStyle>
          <a:p>
            <a:endParaRPr/>
          </a:p>
        </p:txBody>
      </p:sp>
      <p:sp>
        <p:nvSpPr>
          <p:cNvPr id="3" name="Holder 3"/>
          <p:cNvSpPr>
            <a:spLocks noGrp="1"/>
          </p:cNvSpPr>
          <p:nvPr>
            <p:ph type="body" idx="1"/>
          </p:nvPr>
        </p:nvSpPr>
        <p:spPr>
          <a:xfrm>
            <a:off x="457200" y="1577340"/>
            <a:ext cx="822960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dt" sz="half" idx="6"/>
          </p:nvPr>
        </p:nvSpPr>
        <p:spPr>
          <a:xfrm>
            <a:off x="457200" y="6377943"/>
            <a:ext cx="2103120" cy="276999"/>
          </a:xfrm>
          <a:prstGeom prst="rect">
            <a:avLst/>
          </a:prstGeom>
        </p:spPr>
        <p:txBody>
          <a:bodyPr wrap="square" lIns="0" tIns="0" rIns="0" bIns="0">
            <a:spAutoFit/>
          </a:bodyPr>
          <a:lstStyle>
            <a:lvl1pPr algn="l">
              <a:defRPr>
                <a:solidFill>
                  <a:schemeClr val="tx1">
                    <a:tint val="75000"/>
                  </a:schemeClr>
                </a:solidFill>
              </a:defRPr>
            </a:lvl1pPr>
          </a:lstStyle>
          <a:p>
            <a:fld id="{A5C7C7F6-6F74-4600-899B-BA80623221CE}" type="datetime1">
              <a:rPr lang="en-US" smtClean="0"/>
              <a:t>1/31/2019</a:t>
            </a:fld>
            <a:endParaRPr lang="en-US" dirty="0"/>
          </a:p>
        </p:txBody>
      </p:sp>
      <p:sp>
        <p:nvSpPr>
          <p:cNvPr id="6" name="object 8"/>
          <p:cNvSpPr txBox="1">
            <a:spLocks noGrp="1"/>
          </p:cNvSpPr>
          <p:nvPr>
            <p:ph type="ftr" sz="quarter" idx="3"/>
          </p:nvPr>
        </p:nvSpPr>
        <p:spPr>
          <a:xfrm>
            <a:off x="1928821" y="6531340"/>
            <a:ext cx="2078354" cy="107722"/>
          </a:xfrm>
          <a:prstGeom prst="rect">
            <a:avLst/>
          </a:prstGeom>
        </p:spPr>
        <p:txBody>
          <a:bodyPr vert="horz" wrap="square" lIns="0" tIns="0" rIns="0" bIns="0" rtlCol="0">
            <a:spAutoFit/>
          </a:bodyPr>
          <a:lstStyle/>
          <a:p>
            <a:pPr marL="12700"/>
            <a:r>
              <a:rPr lang="en-US" sz="700" smtClean="0">
                <a:solidFill>
                  <a:schemeClr val="tx1">
                    <a:lumMod val="65000"/>
                    <a:lumOff val="35000"/>
                  </a:schemeClr>
                </a:solidFill>
                <a:latin typeface="Franklin Gothic Medium"/>
                <a:cs typeface="Franklin Gothic Medium"/>
              </a:rPr>
              <a:t>Pri</a:t>
            </a:r>
            <a:r>
              <a:rPr lang="en-US" sz="700" spc="-15" smtClean="0">
                <a:solidFill>
                  <a:schemeClr val="tx1">
                    <a:lumMod val="65000"/>
                    <a:lumOff val="35000"/>
                  </a:schemeClr>
                </a:solidFill>
                <a:latin typeface="Franklin Gothic Medium"/>
                <a:cs typeface="Franklin Gothic Medium"/>
              </a:rPr>
              <a:t>v</a:t>
            </a:r>
            <a:r>
              <a:rPr lang="en-US" sz="700" spc="-5" smtClean="0">
                <a:solidFill>
                  <a:schemeClr val="tx1">
                    <a:lumMod val="65000"/>
                    <a:lumOff val="35000"/>
                  </a:schemeClr>
                </a:solidFill>
                <a:latin typeface="Franklin Gothic Medium"/>
                <a:cs typeface="Franklin Gothic Medium"/>
              </a:rPr>
              <a:t>a</a:t>
            </a:r>
            <a:r>
              <a:rPr lang="en-US" sz="700" spc="-10" smtClean="0">
                <a:solidFill>
                  <a:schemeClr val="tx1">
                    <a:lumMod val="65000"/>
                    <a:lumOff val="35000"/>
                  </a:schemeClr>
                </a:solidFill>
                <a:latin typeface="Franklin Gothic Medium"/>
                <a:cs typeface="Franklin Gothic Medium"/>
              </a:rPr>
              <a:t>t</a:t>
            </a:r>
            <a:r>
              <a:rPr lang="en-US" sz="700" smtClean="0">
                <a:solidFill>
                  <a:schemeClr val="tx1">
                    <a:lumMod val="65000"/>
                    <a:lumOff val="35000"/>
                  </a:schemeClr>
                </a:solidFill>
                <a:latin typeface="Franklin Gothic Medium"/>
                <a:cs typeface="Franklin Gothic Medium"/>
              </a:rPr>
              <a:t>e and </a:t>
            </a:r>
            <a:r>
              <a:rPr lang="en-US" sz="700" spc="-10" smtClean="0">
                <a:solidFill>
                  <a:schemeClr val="tx1">
                    <a:lumMod val="65000"/>
                    <a:lumOff val="35000"/>
                  </a:schemeClr>
                </a:solidFill>
                <a:latin typeface="Franklin Gothic Medium"/>
                <a:cs typeface="Franklin Gothic Medium"/>
              </a:rPr>
              <a:t>C</a:t>
            </a:r>
            <a:r>
              <a:rPr lang="en-US" sz="700" smtClean="0">
                <a:solidFill>
                  <a:schemeClr val="tx1">
                    <a:lumMod val="65000"/>
                    <a:lumOff val="35000"/>
                  </a:schemeClr>
                </a:solidFill>
                <a:latin typeface="Franklin Gothic Medium"/>
                <a:cs typeface="Franklin Gothic Medium"/>
              </a:rPr>
              <a:t>onfidential: </a:t>
            </a:r>
            <a:r>
              <a:rPr lang="en-US" sz="700" spc="-10" smtClean="0">
                <a:solidFill>
                  <a:schemeClr val="tx1">
                    <a:lumMod val="65000"/>
                    <a:lumOff val="35000"/>
                  </a:schemeClr>
                </a:solidFill>
                <a:latin typeface="Franklin Gothic Medium"/>
                <a:cs typeface="Franklin Gothic Medium"/>
              </a:rPr>
              <a:t>F</a:t>
            </a:r>
            <a:r>
              <a:rPr lang="en-US" sz="700" smtClean="0">
                <a:solidFill>
                  <a:schemeClr val="tx1">
                    <a:lumMod val="65000"/>
                    <a:lumOff val="35000"/>
                  </a:schemeClr>
                </a:solidFill>
                <a:latin typeface="Franklin Gothic Medium"/>
                <a:cs typeface="Franklin Gothic Medium"/>
              </a:rPr>
              <a:t>or Limi</a:t>
            </a:r>
            <a:r>
              <a:rPr lang="en-US" sz="700" spc="-10" smtClean="0">
                <a:solidFill>
                  <a:schemeClr val="tx1">
                    <a:lumMod val="65000"/>
                    <a:lumOff val="35000"/>
                  </a:schemeClr>
                </a:solidFill>
                <a:latin typeface="Franklin Gothic Medium"/>
                <a:cs typeface="Franklin Gothic Medium"/>
              </a:rPr>
              <a:t>t</a:t>
            </a:r>
            <a:r>
              <a:rPr lang="en-US" sz="700" smtClean="0">
                <a:solidFill>
                  <a:schemeClr val="tx1">
                    <a:lumMod val="65000"/>
                    <a:lumOff val="35000"/>
                  </a:schemeClr>
                </a:solidFill>
                <a:latin typeface="Franklin Gothic Medium"/>
                <a:cs typeface="Franklin Gothic Medium"/>
              </a:rPr>
              <a:t>ed Ci</a:t>
            </a:r>
            <a:r>
              <a:rPr lang="en-US" sz="700" spc="-15" smtClean="0">
                <a:solidFill>
                  <a:schemeClr val="tx1">
                    <a:lumMod val="65000"/>
                    <a:lumOff val="35000"/>
                  </a:schemeClr>
                </a:solidFill>
                <a:latin typeface="Franklin Gothic Medium"/>
                <a:cs typeface="Franklin Gothic Medium"/>
              </a:rPr>
              <a:t>r</a:t>
            </a:r>
            <a:r>
              <a:rPr lang="en-US" sz="700" smtClean="0">
                <a:solidFill>
                  <a:schemeClr val="tx1">
                    <a:lumMod val="65000"/>
                    <a:lumOff val="35000"/>
                  </a:schemeClr>
                </a:solidFill>
                <a:latin typeface="Franklin Gothic Medium"/>
                <a:cs typeface="Franklin Gothic Medium"/>
              </a:rPr>
              <a:t>cul</a:t>
            </a:r>
            <a:r>
              <a:rPr lang="en-US" sz="700" spc="-5" smtClean="0">
                <a:solidFill>
                  <a:schemeClr val="tx1">
                    <a:lumMod val="65000"/>
                    <a:lumOff val="35000"/>
                  </a:schemeClr>
                </a:solidFill>
                <a:latin typeface="Franklin Gothic Medium"/>
                <a:cs typeface="Franklin Gothic Medium"/>
              </a:rPr>
              <a:t>a</a:t>
            </a:r>
            <a:r>
              <a:rPr lang="en-US" sz="700" smtClean="0">
                <a:solidFill>
                  <a:schemeClr val="tx1">
                    <a:lumMod val="65000"/>
                    <a:lumOff val="35000"/>
                  </a:schemeClr>
                </a:solidFill>
                <a:latin typeface="Franklin Gothic Medium"/>
                <a:cs typeface="Franklin Gothic Medium"/>
              </a:rPr>
              <a:t>tion Only</a:t>
            </a:r>
            <a:endParaRPr lang="en-US" sz="700" dirty="0">
              <a:solidFill>
                <a:schemeClr val="tx1">
                  <a:lumMod val="65000"/>
                  <a:lumOff val="35000"/>
                </a:schemeClr>
              </a:solidFill>
              <a:latin typeface="Franklin Gothic Medium"/>
              <a:cs typeface="Franklin Gothic Medium"/>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5" r:id="rId5"/>
    <p:sldLayoutId id="2147483667" r:id="rId6"/>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1" y="2642616"/>
            <a:ext cx="9144003" cy="1554480"/>
          </a:xfrm>
          <a:custGeom>
            <a:avLst/>
            <a:gdLst/>
            <a:ahLst/>
            <a:cxnLst/>
            <a:rect l="l" t="t" r="r" b="b"/>
            <a:pathLst>
              <a:path w="3457575" h="2478404">
                <a:moveTo>
                  <a:pt x="0" y="2478024"/>
                </a:moveTo>
                <a:lnTo>
                  <a:pt x="3457575" y="2478024"/>
                </a:lnTo>
                <a:lnTo>
                  <a:pt x="3457575" y="0"/>
                </a:lnTo>
                <a:lnTo>
                  <a:pt x="0" y="0"/>
                </a:lnTo>
                <a:lnTo>
                  <a:pt x="0" y="2478024"/>
                </a:lnTo>
                <a:close/>
              </a:path>
            </a:pathLst>
          </a:custGeom>
          <a:solidFill>
            <a:srgbClr val="41AABF"/>
          </a:solidFill>
        </p:spPr>
        <p:txBody>
          <a:bodyPr wrap="square" lIns="0" tIns="0" rIns="0" bIns="0" rtlCol="0"/>
          <a:lstStyle/>
          <a:p>
            <a:endParaRPr dirty="0"/>
          </a:p>
        </p:txBody>
      </p:sp>
      <p:sp>
        <p:nvSpPr>
          <p:cNvPr id="8" name="Pentagon 7"/>
          <p:cNvSpPr/>
          <p:nvPr/>
        </p:nvSpPr>
        <p:spPr>
          <a:xfrm>
            <a:off x="-3" y="2979682"/>
            <a:ext cx="684000" cy="898641"/>
          </a:xfrm>
          <a:prstGeom prst="homePlat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rgbClr val="016AA3"/>
              </a:solidFill>
              <a:latin typeface="Franklin Gothic Medium"/>
              <a:cs typeface="Franklin Gothic Medium"/>
            </a:endParaRPr>
          </a:p>
        </p:txBody>
      </p:sp>
      <p:sp>
        <p:nvSpPr>
          <p:cNvPr id="9" name="object 6"/>
          <p:cNvSpPr txBox="1"/>
          <p:nvPr/>
        </p:nvSpPr>
        <p:spPr>
          <a:xfrm>
            <a:off x="748270" y="3177893"/>
            <a:ext cx="8395730" cy="448071"/>
          </a:xfrm>
          <a:prstGeom prst="rect">
            <a:avLst/>
          </a:prstGeom>
        </p:spPr>
        <p:txBody>
          <a:bodyPr vert="horz" wrap="square" lIns="0" tIns="0" rIns="0" bIns="0" rtlCol="0">
            <a:spAutoFit/>
          </a:bodyPr>
          <a:lstStyle/>
          <a:p>
            <a:pPr marL="12700" marR="5080">
              <a:lnSpc>
                <a:spcPts val="3800"/>
              </a:lnSpc>
            </a:pPr>
            <a:r>
              <a:rPr lang="en-US" sz="2800" b="1" kern="600" spc="50" dirty="0" smtClean="0">
                <a:solidFill>
                  <a:schemeClr val="bg1"/>
                </a:solidFill>
                <a:latin typeface="Franklin Gothic Medium"/>
                <a:cs typeface="Franklin Gothic Medium"/>
              </a:rPr>
              <a:t>Gaza </a:t>
            </a:r>
            <a:r>
              <a:rPr lang="en-US" sz="2800" b="1" kern="600" spc="50" dirty="0">
                <a:solidFill>
                  <a:schemeClr val="bg1"/>
                </a:solidFill>
                <a:latin typeface="Franklin Gothic Medium"/>
                <a:cs typeface="Franklin Gothic Medium"/>
              </a:rPr>
              <a:t>Power Sector Overview</a:t>
            </a:r>
          </a:p>
        </p:txBody>
      </p:sp>
      <p:sp>
        <p:nvSpPr>
          <p:cNvPr id="6" name="Slide Number Placeholder 9">
            <a:extLst>
              <a:ext uri="{FF2B5EF4-FFF2-40B4-BE49-F238E27FC236}">
                <a16:creationId xmlns="" xmlns:a16="http://schemas.microsoft.com/office/drawing/2014/main" id="{7CAEB117-E6F8-4A28-9D36-0226904EF743}"/>
              </a:ext>
            </a:extLst>
          </p:cNvPr>
          <p:cNvSpPr txBox="1">
            <a:spLocks/>
          </p:cNvSpPr>
          <p:nvPr/>
        </p:nvSpPr>
        <p:spPr>
          <a:xfrm>
            <a:off x="8389440" y="6628677"/>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2DBD1A28-9FAF-4E4E-9F13-E08CD6316D68}" type="slidenum">
              <a:rPr lang="en-US" sz="1200">
                <a:solidFill>
                  <a:schemeClr val="bg1"/>
                </a:solidFill>
              </a:rPr>
              <a:pPr algn="ctr"/>
              <a:t>1</a:t>
            </a:fld>
            <a:endParaRPr lang="en-US" sz="1200" dirty="0">
              <a:solidFill>
                <a:schemeClr val="bg1"/>
              </a:solidFill>
            </a:endParaRPr>
          </a:p>
        </p:txBody>
      </p:sp>
    </p:spTree>
    <p:extLst>
      <p:ext uri="{BB962C8B-B14F-4D97-AF65-F5344CB8AC3E}">
        <p14:creationId xmlns:p14="http://schemas.microsoft.com/office/powerpoint/2010/main" val="3457707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3772" y="694079"/>
            <a:ext cx="8011886" cy="6166303"/>
          </a:xfrm>
          <a:prstGeom prst="rect">
            <a:avLst/>
          </a:prstGeom>
        </p:spPr>
        <p:txBody>
          <a:bodyPr wrap="square">
            <a:spAutoFit/>
          </a:bodyPr>
          <a:lstStyle/>
          <a:p>
            <a:pPr marL="342900" indent="-342900" algn="r" rtl="1">
              <a:lnSpc>
                <a:spcPct val="115000"/>
              </a:lnSpc>
              <a:buFont typeface="Wingdings" panose="05000000000000000000" pitchFamily="2" charset="2"/>
              <a:buChar char="ü"/>
            </a:pPr>
            <a:r>
              <a:rPr lang="ar-SA" sz="1700" dirty="0" smtClean="0">
                <a:solidFill>
                  <a:schemeClr val="accent1"/>
                </a:solidFill>
                <a:latin typeface="+mj-lt"/>
                <a:ea typeface="Times New Roman" panose="02020603050405020304" pitchFamily="18" charset="0"/>
                <a:cs typeface="Tahoma" panose="020B0604030504040204" pitchFamily="34" charset="0"/>
              </a:rPr>
              <a:t>نسبة الجباية حالياً لا تزيد عن </a:t>
            </a:r>
            <a:r>
              <a:rPr lang="en-US" sz="1700" dirty="0" smtClean="0">
                <a:solidFill>
                  <a:schemeClr val="accent1"/>
                </a:solidFill>
                <a:latin typeface="+mj-lt"/>
                <a:ea typeface="Times New Roman" panose="02020603050405020304" pitchFamily="18" charset="0"/>
                <a:cs typeface="Tahoma" panose="020B0604030504040204" pitchFamily="34" charset="0"/>
              </a:rPr>
              <a:t> 42 % </a:t>
            </a:r>
            <a:r>
              <a:rPr lang="ar-SA" sz="1700" dirty="0" smtClean="0">
                <a:solidFill>
                  <a:schemeClr val="accent1"/>
                </a:solidFill>
                <a:latin typeface="+mj-lt"/>
                <a:ea typeface="Times New Roman" panose="02020603050405020304" pitchFamily="18" charset="0"/>
                <a:cs typeface="Tahoma" panose="020B0604030504040204" pitchFamily="34" charset="0"/>
              </a:rPr>
              <a:t>من قيمة فاتورة مبيعات شركة التوزيع و </a:t>
            </a:r>
            <a:r>
              <a:rPr lang="en-US" sz="1700" dirty="0" smtClean="0">
                <a:solidFill>
                  <a:schemeClr val="accent1"/>
                </a:solidFill>
                <a:latin typeface="+mj-lt"/>
                <a:ea typeface="Times New Roman" panose="02020603050405020304" pitchFamily="18" charset="0"/>
                <a:cs typeface="Tahoma" panose="020B0604030504040204" pitchFamily="34" charset="0"/>
              </a:rPr>
              <a:t>33 % </a:t>
            </a:r>
            <a:r>
              <a:rPr lang="ar-SA" sz="1700" dirty="0" smtClean="0">
                <a:solidFill>
                  <a:schemeClr val="accent1"/>
                </a:solidFill>
                <a:latin typeface="+mj-lt"/>
                <a:ea typeface="Times New Roman" panose="02020603050405020304" pitchFamily="18" charset="0"/>
                <a:cs typeface="Tahoma" panose="020B0604030504040204" pitchFamily="34" charset="0"/>
              </a:rPr>
              <a:t> من قيمة المشتريات .</a:t>
            </a:r>
          </a:p>
          <a:p>
            <a:pPr marL="342900" marR="0" lvl="0" indent="-342900" algn="r" rtl="1">
              <a:lnSpc>
                <a:spcPct val="115000"/>
              </a:lnSpc>
              <a:spcBef>
                <a:spcPts val="0"/>
              </a:spcBef>
              <a:spcAft>
                <a:spcPts val="1000"/>
              </a:spcAft>
              <a:buFont typeface="Wingdings" panose="05000000000000000000" pitchFamily="2" charset="2"/>
              <a:buChar char="ü"/>
            </a:pPr>
            <a:r>
              <a:rPr lang="ar-SA" sz="1700" dirty="0" smtClean="0">
                <a:solidFill>
                  <a:schemeClr val="accent1"/>
                </a:solidFill>
                <a:latin typeface="+mj-lt"/>
                <a:ea typeface="Times New Roman" panose="02020603050405020304" pitchFamily="18" charset="0"/>
                <a:cs typeface="Tahoma" panose="020B0604030504040204" pitchFamily="34" charset="0"/>
              </a:rPr>
              <a:t>نسبة </a:t>
            </a:r>
            <a:r>
              <a:rPr lang="ar-SA" sz="1700" dirty="0">
                <a:solidFill>
                  <a:schemeClr val="accent1"/>
                </a:solidFill>
                <a:latin typeface="+mj-lt"/>
                <a:ea typeface="Times New Roman" panose="02020603050405020304" pitchFamily="18" charset="0"/>
                <a:cs typeface="Tahoma" panose="020B0604030504040204" pitchFamily="34" charset="0"/>
              </a:rPr>
              <a:t>الفاقد تزيد عن 25 % </a:t>
            </a:r>
            <a:r>
              <a:rPr lang="ar-SA" sz="1700" dirty="0" smtClean="0">
                <a:solidFill>
                  <a:schemeClr val="accent1"/>
                </a:solidFill>
                <a:latin typeface="+mj-lt"/>
                <a:ea typeface="Times New Roman" panose="02020603050405020304" pitchFamily="18" charset="0"/>
                <a:cs typeface="Tahoma" panose="020B0604030504040204" pitchFamily="34" charset="0"/>
              </a:rPr>
              <a:t>.</a:t>
            </a:r>
          </a:p>
          <a:p>
            <a:pPr marL="342900" marR="0" lvl="0" indent="-342900" algn="r" rtl="1">
              <a:lnSpc>
                <a:spcPct val="115000"/>
              </a:lnSpc>
              <a:spcBef>
                <a:spcPts val="0"/>
              </a:spcBef>
              <a:spcAft>
                <a:spcPts val="1000"/>
              </a:spcAft>
              <a:buFont typeface="Wingdings" panose="05000000000000000000" pitchFamily="2" charset="2"/>
              <a:buChar char="ü"/>
            </a:pPr>
            <a:r>
              <a:rPr lang="ar-SA" sz="1700" dirty="0" smtClean="0">
                <a:solidFill>
                  <a:schemeClr val="accent1"/>
                </a:solidFill>
                <a:latin typeface="+mj-lt"/>
                <a:ea typeface="Times New Roman" panose="02020603050405020304" pitchFamily="18" charset="0"/>
                <a:cs typeface="Tahoma" panose="020B0604030504040204" pitchFamily="34" charset="0"/>
              </a:rPr>
              <a:t>تنفيذ خطة الشركة لتحسين الجباية خلال الثلاث سنوات المقبلة لتصل الي 70% من خلال :- </a:t>
            </a:r>
          </a:p>
          <a:p>
            <a:pPr marL="342900" indent="-342900" algn="r" rtl="1">
              <a:lnSpc>
                <a:spcPct val="115000"/>
              </a:lnSpc>
              <a:spcAft>
                <a:spcPts val="1000"/>
              </a:spcAft>
              <a:buFont typeface="Wingdings" panose="05000000000000000000" pitchFamily="2" charset="2"/>
              <a:buChar char="v"/>
            </a:pPr>
            <a:r>
              <a:rPr lang="ar-SA" sz="1700" dirty="0">
                <a:solidFill>
                  <a:schemeClr val="accent1"/>
                </a:solidFill>
                <a:ea typeface="Times New Roman" panose="02020603050405020304" pitchFamily="18" charset="0"/>
                <a:cs typeface="Tahoma" panose="020B0604030504040204" pitchFamily="34" charset="0"/>
              </a:rPr>
              <a:t>تطوير شركة توزيع كهرباء محافظات غزة </a:t>
            </a:r>
            <a:r>
              <a:rPr lang="ar-SA" sz="1600" dirty="0">
                <a:solidFill>
                  <a:schemeClr val="accent1"/>
                </a:solidFill>
                <a:latin typeface="Calibri" panose="020F0502020204030204" pitchFamily="34" charset="0"/>
                <a:ea typeface="Times New Roman" panose="02020603050405020304" pitchFamily="18" charset="0"/>
                <a:cs typeface="Tahoma" panose="020B0604030504040204" pitchFamily="34" charset="0"/>
              </a:rPr>
              <a:t>من الناحية الإدارية والمالية </a:t>
            </a:r>
            <a:r>
              <a:rPr lang="ar-SA" sz="1700" dirty="0">
                <a:solidFill>
                  <a:schemeClr val="accent1"/>
                </a:solidFill>
                <a:ea typeface="Times New Roman" panose="02020603050405020304" pitchFamily="18" charset="0"/>
                <a:cs typeface="Tahoma" panose="020B0604030504040204" pitchFamily="34" charset="0"/>
              </a:rPr>
              <a:t>بما يخدم المصلحة العامة  ويزيد ثقة الجمهور في الشركة وكذلك المانحين .</a:t>
            </a:r>
            <a:endParaRPr lang="ar-SA" sz="1600" dirty="0">
              <a:solidFill>
                <a:schemeClr val="accent1"/>
              </a:solidFill>
              <a:latin typeface="Calibri" panose="020F0502020204030204" pitchFamily="34" charset="0"/>
              <a:ea typeface="Times New Roman" panose="02020603050405020304" pitchFamily="18" charset="0"/>
              <a:cs typeface="Tahoma" panose="020B0604030504040204" pitchFamily="34" charset="0"/>
            </a:endParaRPr>
          </a:p>
          <a:p>
            <a:pPr marL="342900" indent="-342900" algn="r" rtl="1">
              <a:lnSpc>
                <a:spcPct val="115000"/>
              </a:lnSpc>
              <a:spcAft>
                <a:spcPts val="1000"/>
              </a:spcAft>
              <a:buFont typeface="Wingdings" panose="05000000000000000000" pitchFamily="2" charset="2"/>
              <a:buChar char="v"/>
            </a:pPr>
            <a:r>
              <a:rPr lang="ar-SA" sz="1600"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تنفيذ خطة الشركة 2019-2024 لتركيب </a:t>
            </a:r>
            <a:r>
              <a:rPr lang="ar-SA" sz="1600"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عدادات ذكية </a:t>
            </a:r>
            <a:r>
              <a:rPr lang="ar-SA" sz="1600"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بدل الميكانيكية لتقليل الفاقد  </a:t>
            </a:r>
            <a:r>
              <a:rPr lang="ar-SA" sz="1600" dirty="0">
                <a:solidFill>
                  <a:schemeClr val="accent1"/>
                </a:solidFill>
                <a:latin typeface="Calibri" panose="020F0502020204030204" pitchFamily="34" charset="0"/>
                <a:ea typeface="Times New Roman" panose="02020603050405020304" pitchFamily="18" charset="0"/>
                <a:cs typeface="Tahoma" panose="020B0604030504040204" pitchFamily="34" charset="0"/>
              </a:rPr>
              <a:t>وتحسين الجباية </a:t>
            </a:r>
            <a:r>
              <a:rPr lang="ar-SA" sz="1600"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بتكلفة 90 مليون دولار  .</a:t>
            </a:r>
            <a:endParaRPr lang="en-US" sz="1600"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r" rtl="1">
              <a:lnSpc>
                <a:spcPct val="115000"/>
              </a:lnSpc>
              <a:spcBef>
                <a:spcPts val="0"/>
              </a:spcBef>
              <a:spcAft>
                <a:spcPts val="1000"/>
              </a:spcAft>
              <a:buFont typeface="Wingdings" panose="05000000000000000000" pitchFamily="2" charset="2"/>
              <a:buChar char="v"/>
            </a:pPr>
            <a:r>
              <a:rPr lang="ar-SA" sz="1700" dirty="0" smtClean="0">
                <a:solidFill>
                  <a:schemeClr val="accent1"/>
                </a:solidFill>
                <a:latin typeface="+mj-lt"/>
                <a:ea typeface="Times New Roman" panose="02020603050405020304" pitchFamily="18" charset="0"/>
                <a:cs typeface="Tahoma" panose="020B0604030504040204" pitchFamily="34" charset="0"/>
              </a:rPr>
              <a:t>تفعيل </a:t>
            </a:r>
            <a:r>
              <a:rPr lang="ar-SA" sz="1700" dirty="0">
                <a:solidFill>
                  <a:schemeClr val="accent1"/>
                </a:solidFill>
                <a:latin typeface="+mj-lt"/>
                <a:ea typeface="Times New Roman" panose="02020603050405020304" pitchFamily="18" charset="0"/>
                <a:cs typeface="Tahoma" panose="020B0604030504040204" pitchFamily="34" charset="0"/>
              </a:rPr>
              <a:t>فرق الجباية في جميع مناطق </a:t>
            </a:r>
            <a:r>
              <a:rPr lang="ar-SA" sz="1700" dirty="0" smtClean="0">
                <a:solidFill>
                  <a:schemeClr val="accent1"/>
                </a:solidFill>
                <a:latin typeface="+mj-lt"/>
                <a:ea typeface="Times New Roman" panose="02020603050405020304" pitchFamily="18" charset="0"/>
                <a:cs typeface="Tahoma" panose="020B0604030504040204" pitchFamily="34" charset="0"/>
              </a:rPr>
              <a:t>قطاع غزة </a:t>
            </a:r>
            <a:r>
              <a:rPr lang="ar-SA" sz="1700" dirty="0">
                <a:solidFill>
                  <a:schemeClr val="accent1"/>
                </a:solidFill>
                <a:latin typeface="+mj-lt"/>
                <a:ea typeface="Times New Roman" panose="02020603050405020304" pitchFamily="18" charset="0"/>
                <a:cs typeface="Tahoma" panose="020B0604030504040204" pitchFamily="34" charset="0"/>
              </a:rPr>
              <a:t>بدون استثناء مدعومة من قبل الشرطة وذلك لكي تستطيع الشركة الالتزام بواجباتها تجاه مزودي الطاقة </a:t>
            </a:r>
            <a:r>
              <a:rPr lang="ar-SA" sz="1700" dirty="0" smtClean="0">
                <a:solidFill>
                  <a:schemeClr val="accent1"/>
                </a:solidFill>
                <a:latin typeface="+mj-lt"/>
                <a:ea typeface="Times New Roman" panose="02020603050405020304" pitchFamily="18" charset="0"/>
                <a:cs typeface="Tahoma" panose="020B0604030504040204" pitchFamily="34" charset="0"/>
              </a:rPr>
              <a:t>.</a:t>
            </a:r>
          </a:p>
          <a:p>
            <a:pPr marL="342900" indent="-342900" algn="r" rtl="1">
              <a:lnSpc>
                <a:spcPct val="115000"/>
              </a:lnSpc>
              <a:spcAft>
                <a:spcPts val="1000"/>
              </a:spcAft>
              <a:buFont typeface="Wingdings" panose="05000000000000000000" pitchFamily="2" charset="2"/>
              <a:buChar char="v"/>
            </a:pPr>
            <a:r>
              <a:rPr lang="ar-SA" sz="1600"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تفعيل فرق التفتيش عن السرقات وإصدار قانون حازم بهذا الخصوص أسوة بما   يجري الآن في الضفة الغربية</a:t>
            </a:r>
            <a:r>
              <a:rPr lang="ar-SA" sz="1600"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a:t>
            </a:r>
          </a:p>
          <a:p>
            <a:pPr marL="342900" indent="-342900" algn="r" rtl="1">
              <a:lnSpc>
                <a:spcPct val="115000"/>
              </a:lnSpc>
              <a:spcAft>
                <a:spcPts val="1000"/>
              </a:spcAft>
              <a:buFont typeface="Wingdings" panose="05000000000000000000" pitchFamily="2" charset="2"/>
              <a:buChar char="v"/>
            </a:pPr>
            <a:endParaRPr lang="en-US" sz="1600"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r" rtl="1">
              <a:lnSpc>
                <a:spcPct val="115000"/>
              </a:lnSpc>
              <a:spcBef>
                <a:spcPts val="0"/>
              </a:spcBef>
              <a:spcAft>
                <a:spcPts val="1000"/>
              </a:spcAft>
              <a:buFont typeface="Wingdings" panose="05000000000000000000" pitchFamily="2" charset="2"/>
              <a:buChar char="v"/>
            </a:pPr>
            <a:endParaRPr lang="ar-SA" sz="1700" dirty="0" smtClean="0">
              <a:solidFill>
                <a:schemeClr val="accent1"/>
              </a:solidFill>
              <a:latin typeface="+mj-lt"/>
              <a:ea typeface="Times New Roman" panose="02020603050405020304" pitchFamily="18" charset="0"/>
              <a:cs typeface="Tahoma" panose="020B0604030504040204" pitchFamily="34" charset="0"/>
            </a:endParaRPr>
          </a:p>
          <a:p>
            <a:pPr marL="457200" marR="0" algn="r" rtl="1">
              <a:lnSpc>
                <a:spcPct val="115000"/>
              </a:lnSpc>
              <a:spcBef>
                <a:spcPts val="0"/>
              </a:spcBef>
              <a:spcAft>
                <a:spcPts val="1000"/>
              </a:spcAft>
            </a:pPr>
            <a:r>
              <a:rPr lang="ar-SA" sz="1400" dirty="0">
                <a:latin typeface="Calibri" panose="020F0502020204030204" pitchFamily="34" charset="0"/>
                <a:ea typeface="Times New Roman" panose="02020603050405020304" pitchFamily="18" charset="0"/>
                <a:cs typeface="Tahoma" panose="020B0604030504040204" pitchFamily="34" charset="0"/>
              </a:rPr>
              <a:t> </a:t>
            </a:r>
            <a:endParaRPr lang="en-US" sz="1200" dirty="0">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r" rtl="1">
              <a:lnSpc>
                <a:spcPct val="115000"/>
              </a:lnSpc>
              <a:spcBef>
                <a:spcPts val="0"/>
              </a:spcBef>
              <a:spcAft>
                <a:spcPts val="1000"/>
              </a:spcAft>
              <a:buFont typeface="+mj-lt"/>
              <a:buAutoNum type="arabicPeriod"/>
            </a:pPr>
            <a:endParaRPr lang="en-US" sz="1400" dirty="0">
              <a:solidFill>
                <a:schemeClr val="accent1"/>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3" name="مستطيل 2"/>
          <p:cNvSpPr/>
          <p:nvPr/>
        </p:nvSpPr>
        <p:spPr>
          <a:xfrm>
            <a:off x="2100943" y="157799"/>
            <a:ext cx="6477000" cy="389337"/>
          </a:xfrm>
          <a:prstGeom prst="rect">
            <a:avLst/>
          </a:prstGeom>
        </p:spPr>
        <p:txBody>
          <a:bodyPr wrap="square">
            <a:spAutoFit/>
          </a:bodyPr>
          <a:lstStyle/>
          <a:p>
            <a:pPr marL="285750" indent="-285750" algn="r" rtl="1">
              <a:lnSpc>
                <a:spcPct val="115000"/>
              </a:lnSpc>
              <a:spcAft>
                <a:spcPts val="1000"/>
              </a:spcAft>
              <a:buFont typeface="Wingdings" panose="05000000000000000000" pitchFamily="2" charset="2"/>
              <a:buChar char="q"/>
            </a:pP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بعض</a:t>
            </a:r>
            <a:r>
              <a:rPr lang="ar-SA" b="1" dirty="0">
                <a:solidFill>
                  <a:schemeClr val="accent1"/>
                </a:solidFill>
                <a:latin typeface="Calibri" panose="020F0502020204030204" pitchFamily="34" charset="0"/>
                <a:ea typeface="Times New Roman" panose="02020603050405020304" pitchFamily="18" charset="0"/>
                <a:cs typeface="Calibri" panose="020F0502020204030204" pitchFamily="34" charset="0"/>
              </a:rPr>
              <a:t> </a:t>
            </a: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المقترحات</a:t>
            </a:r>
            <a:r>
              <a:rPr lang="ar-SA" b="1" dirty="0">
                <a:solidFill>
                  <a:schemeClr val="accent1"/>
                </a:solidFill>
                <a:latin typeface="Calibri" panose="020F0502020204030204" pitchFamily="34" charset="0"/>
                <a:ea typeface="Times New Roman" panose="02020603050405020304" pitchFamily="18" charset="0"/>
                <a:cs typeface="Calibri" panose="020F0502020204030204" pitchFamily="34" charset="0"/>
              </a:rPr>
              <a:t> </a:t>
            </a:r>
            <a:r>
              <a:rPr lang="ar-SA" b="1"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لتحسين الجباية في</a:t>
            </a:r>
            <a:r>
              <a:rPr lang="ar-SA" b="1" dirty="0" smtClean="0">
                <a:solidFill>
                  <a:schemeClr val="accent1"/>
                </a:solidFill>
                <a:latin typeface="Calibri" panose="020F0502020204030204" pitchFamily="34" charset="0"/>
                <a:ea typeface="Times New Roman" panose="02020603050405020304" pitchFamily="18" charset="0"/>
                <a:cs typeface="Calibri" panose="020F0502020204030204" pitchFamily="34" charset="0"/>
              </a:rPr>
              <a:t> </a:t>
            </a: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محافظات</a:t>
            </a:r>
            <a:r>
              <a:rPr lang="ar-SA" b="1" dirty="0">
                <a:solidFill>
                  <a:schemeClr val="accent1"/>
                </a:solidFill>
                <a:latin typeface="Calibri" panose="020F0502020204030204" pitchFamily="34" charset="0"/>
                <a:ea typeface="Times New Roman" panose="02020603050405020304" pitchFamily="18" charset="0"/>
                <a:cs typeface="Calibri" panose="020F0502020204030204" pitchFamily="34" charset="0"/>
              </a:rPr>
              <a:t> </a:t>
            </a: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غزة</a:t>
            </a:r>
            <a:endParaRPr lang="en-US" sz="1200" dirty="0">
              <a:solidFill>
                <a:schemeClr val="accent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3043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743" y="1343301"/>
            <a:ext cx="8207827" cy="2578655"/>
          </a:xfrm>
          <a:prstGeom prst="rect">
            <a:avLst/>
          </a:prstGeom>
        </p:spPr>
        <p:txBody>
          <a:bodyPr wrap="square">
            <a:spAutoFit/>
          </a:bodyPr>
          <a:lstStyle/>
          <a:p>
            <a:pPr marL="342900" lvl="0" indent="-342900" algn="r" rtl="1">
              <a:lnSpc>
                <a:spcPct val="115000"/>
              </a:lnSpc>
              <a:spcAft>
                <a:spcPts val="1000"/>
              </a:spcAft>
              <a:buFont typeface="Wingdings" panose="05000000000000000000" pitchFamily="2" charset="2"/>
              <a:buChar char="v"/>
            </a:pPr>
            <a:r>
              <a:rPr lang="ar-SA"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إيجاد حل منصف للعائلات الفقيرة (70 الف عائلة / حاله اجتماعية )والتي لا تستطيع الالتزام بدفع الفاتورة من خلال تركيب عدادات مسبقة الدفع مع منحهم الحد الأدنى من قيمة الشحن لتلبية احتياجاتهم الأساسية، والذي سيوقف النزيف المستمر من استهلاكهم الغير مبرر !!!!</a:t>
            </a:r>
          </a:p>
          <a:p>
            <a:pPr marL="342900" indent="-342900" algn="r" rtl="1">
              <a:lnSpc>
                <a:spcPct val="115000"/>
              </a:lnSpc>
              <a:spcAft>
                <a:spcPts val="1000"/>
              </a:spcAft>
              <a:buFont typeface="Wingdings" panose="05000000000000000000" pitchFamily="2" charset="2"/>
              <a:buChar char="v"/>
            </a:pPr>
            <a:r>
              <a:rPr lang="ar-SA"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توعية الجمهور الفلسطيني في غزة من خلال نشرات دورية، برامج إذاعية وتلفزيونية، ورشات عمل لتوضيح أسباب مشكلة الكهرباء ودورهم في حل المشكلة.</a:t>
            </a:r>
          </a:p>
          <a:p>
            <a:pPr marL="342900" lvl="0" indent="-342900" algn="r" rtl="1">
              <a:lnSpc>
                <a:spcPct val="115000"/>
              </a:lnSpc>
              <a:spcAft>
                <a:spcPts val="1000"/>
              </a:spcAft>
              <a:buFont typeface="Wingdings" panose="05000000000000000000" pitchFamily="2" charset="2"/>
              <a:buChar char="v"/>
            </a:pPr>
            <a:endParaRPr lang="en-US"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02931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329981"/>
            <a:ext cx="4572000" cy="2198038"/>
          </a:xfrm>
          <a:prstGeom prst="rect">
            <a:avLst/>
          </a:prstGeom>
        </p:spPr>
        <p:txBody>
          <a:bodyPr>
            <a:spAutoFit/>
          </a:bodyPr>
          <a:lstStyle/>
          <a:p>
            <a:pPr algn="ctr" rtl="1">
              <a:lnSpc>
                <a:spcPct val="115000"/>
              </a:lnSpc>
              <a:spcAft>
                <a:spcPts val="1000"/>
              </a:spcAft>
            </a:pP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شكراً لحسن استماعكم</a:t>
            </a:r>
            <a:endParaRPr lang="en-US" sz="1600" b="1"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Times New Roman" panose="02020603050405020304" pitchFamily="18" charset="0"/>
                <a:cs typeface="Tahoma" panose="020B0604030504040204" pitchFamily="34" charset="0"/>
              </a:rPr>
              <a:t> </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spcAft>
                <a:spcPts val="1000"/>
              </a:spcAft>
            </a:pPr>
            <a:r>
              <a:rPr lang="ar-SA" b="1"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  م</a:t>
            </a: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 حسين النبيه </a:t>
            </a:r>
            <a:endParaRPr lang="en-US" sz="1600" b="1"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spcAft>
                <a:spcPts val="1000"/>
              </a:spcAft>
            </a:pPr>
            <a:r>
              <a:rPr lang="ar-SA" b="1" dirty="0" smtClean="0">
                <a:solidFill>
                  <a:schemeClr val="accent1"/>
                </a:solidFill>
                <a:latin typeface="Calibri" panose="020F0502020204030204" pitchFamily="34" charset="0"/>
                <a:ea typeface="Times New Roman" panose="02020603050405020304" pitchFamily="18" charset="0"/>
                <a:cs typeface="Tahoma" panose="020B0604030504040204" pitchFamily="34" charset="0"/>
              </a:rPr>
              <a:t> مدير </a:t>
            </a: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عام الطاقة والكهرباء </a:t>
            </a:r>
            <a:endParaRPr lang="en-US" sz="1600" b="1"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spcAft>
                <a:spcPts val="1000"/>
              </a:spcAft>
            </a:pPr>
            <a:r>
              <a:rPr lang="ar-SA" b="1" dirty="0">
                <a:solidFill>
                  <a:schemeClr val="accent1"/>
                </a:solidFill>
                <a:latin typeface="Calibri" panose="020F0502020204030204" pitchFamily="34" charset="0"/>
                <a:ea typeface="Times New Roman" panose="02020603050405020304" pitchFamily="18" charset="0"/>
                <a:cs typeface="Tahoma" panose="020B0604030504040204" pitchFamily="34" charset="0"/>
              </a:rPr>
              <a:t>سلطة الطاقة والموارد الطبيعية </a:t>
            </a:r>
            <a:endParaRPr lang="en-US" sz="1600" b="1" dirty="0">
              <a:solidFill>
                <a:schemeClr val="accent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306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46470" y="257145"/>
            <a:ext cx="2552494" cy="400110"/>
          </a:xfrm>
          <a:prstGeom prst="rect">
            <a:avLst/>
          </a:prstGeom>
        </p:spPr>
        <p:txBody>
          <a:bodyPr wrap="none">
            <a:spAutoFit/>
          </a:bodyPr>
          <a:lstStyle/>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smtClean="0">
                <a:solidFill>
                  <a:schemeClr val="accent2">
                    <a:lumMod val="50000"/>
                  </a:schemeClr>
                </a:solidFill>
              </a:rPr>
              <a:t>Current situation :-</a:t>
            </a:r>
            <a:endParaRPr lang="en-US" sz="2000" dirty="0">
              <a:solidFill>
                <a:schemeClr val="accent2">
                  <a:lumMod val="50000"/>
                </a:schemeClr>
              </a:solidFill>
            </a:endParaRPr>
          </a:p>
        </p:txBody>
      </p:sp>
      <p:sp>
        <p:nvSpPr>
          <p:cNvPr id="3" name="مستطيل 2"/>
          <p:cNvSpPr/>
          <p:nvPr/>
        </p:nvSpPr>
        <p:spPr>
          <a:xfrm>
            <a:off x="555170" y="2013857"/>
            <a:ext cx="8120743" cy="3892744"/>
          </a:xfrm>
          <a:prstGeom prst="rect">
            <a:avLst/>
          </a:prstGeom>
        </p:spPr>
        <p:txBody>
          <a:bodyPr wrap="square">
            <a:spAutoFit/>
          </a:bodyPr>
          <a:lstStyle/>
          <a:p>
            <a:pPr marL="228600" indent="228600" algn="just">
              <a:lnSpc>
                <a:spcPct val="200000"/>
              </a:lnSpc>
            </a:pPr>
            <a:r>
              <a:rPr lang="en-US" dirty="0">
                <a:solidFill>
                  <a:schemeClr val="accent1"/>
                </a:solidFill>
                <a:latin typeface="+mj-lt"/>
                <a:ea typeface="Times New Roman" panose="02020603050405020304" pitchFamily="18" charset="0"/>
                <a:cs typeface="Simplified Arabic" panose="02020603050405020304" pitchFamily="18" charset="-78"/>
              </a:rPr>
              <a:t>The supply of electricity power meets approximately 40% of the demand in Gaza strip; it varies between (450-500) MW depending on the seasons of year. The available power is approximately 200 MW comes from two main sources: </a:t>
            </a:r>
            <a:endParaRPr lang="en-US" sz="1600" dirty="0">
              <a:solidFill>
                <a:schemeClr val="accent1"/>
              </a:solidFill>
              <a:latin typeface="+mj-lt"/>
              <a:ea typeface="Times New Roman" panose="02020603050405020304" pitchFamily="18" charset="0"/>
            </a:endParaRPr>
          </a:p>
          <a:p>
            <a:pPr marL="342900" lvl="0" indent="-342900">
              <a:lnSpc>
                <a:spcPct val="200000"/>
              </a:lnSpc>
              <a:buFont typeface="Symbol" panose="05050102010706020507" pitchFamily="18" charset="2"/>
              <a:buChar char=""/>
              <a:tabLst>
                <a:tab pos="457200" algn="l"/>
              </a:tabLst>
            </a:pPr>
            <a:r>
              <a:rPr lang="en-US" dirty="0">
                <a:solidFill>
                  <a:schemeClr val="accent1"/>
                </a:solidFill>
                <a:latin typeface="+mj-lt"/>
                <a:ea typeface="Times New Roman" panose="02020603050405020304" pitchFamily="18" charset="0"/>
                <a:cs typeface="Simplified Arabic" panose="02020603050405020304" pitchFamily="18" charset="-78"/>
              </a:rPr>
              <a:t>120 MW       from Israel through 10 existing feeders 22kv.</a:t>
            </a:r>
            <a:endParaRPr lang="en-US" sz="1600" dirty="0">
              <a:solidFill>
                <a:schemeClr val="accent1"/>
              </a:solidFill>
              <a:latin typeface="+mj-lt"/>
              <a:ea typeface="Times New Roman" panose="02020603050405020304" pitchFamily="18" charset="0"/>
              <a:cs typeface="Simplified Arabic" panose="02020603050405020304" pitchFamily="18" charset="-78"/>
            </a:endParaRPr>
          </a:p>
          <a:p>
            <a:pPr marL="342900" lvl="0" indent="-342900">
              <a:lnSpc>
                <a:spcPct val="200000"/>
              </a:lnSpc>
              <a:buFont typeface="Symbol" panose="05050102010706020507" pitchFamily="18" charset="2"/>
              <a:buChar char=""/>
              <a:tabLst>
                <a:tab pos="457200" algn="l"/>
              </a:tabLst>
            </a:pPr>
            <a:r>
              <a:rPr lang="en-US" dirty="0">
                <a:solidFill>
                  <a:schemeClr val="accent1"/>
                </a:solidFill>
                <a:latin typeface="+mj-lt"/>
                <a:ea typeface="Times New Roman" panose="02020603050405020304" pitchFamily="18" charset="0"/>
                <a:cs typeface="Simplified Arabic" panose="02020603050405020304" pitchFamily="18" charset="-78"/>
              </a:rPr>
              <a:t> 80 MW from power plant (GPP) depend on available fuel and ambient temperature</a:t>
            </a:r>
            <a:r>
              <a:rPr lang="en-US" dirty="0" smtClean="0">
                <a:solidFill>
                  <a:schemeClr val="accent1"/>
                </a:solidFill>
                <a:latin typeface="+mj-lt"/>
                <a:ea typeface="Times New Roman" panose="02020603050405020304" pitchFamily="18" charset="0"/>
                <a:cs typeface="Simplified Arabic" panose="02020603050405020304" pitchFamily="18" charset="-78"/>
              </a:rPr>
              <a:t>.</a:t>
            </a:r>
          </a:p>
          <a:p>
            <a:pPr marL="342900" lvl="0" indent="-342900">
              <a:lnSpc>
                <a:spcPct val="200000"/>
              </a:lnSpc>
              <a:buFont typeface="Symbol" panose="05050102010706020507" pitchFamily="18" charset="2"/>
              <a:buChar char=""/>
              <a:tabLst>
                <a:tab pos="457200" algn="l"/>
              </a:tabLst>
            </a:pPr>
            <a:r>
              <a:rPr lang="en-US" sz="1600" dirty="0" smtClean="0">
                <a:solidFill>
                  <a:schemeClr val="accent1"/>
                </a:solidFill>
                <a:effectLst/>
                <a:latin typeface="+mj-lt"/>
                <a:ea typeface="Times New Roman" panose="02020603050405020304" pitchFamily="18" charset="0"/>
                <a:cs typeface="Simplified Arabic" panose="02020603050405020304" pitchFamily="18" charset="-78"/>
              </a:rPr>
              <a:t>This allow GEDCO to supply about 6-8 hour on then 8 hour off .</a:t>
            </a:r>
          </a:p>
        </p:txBody>
      </p:sp>
    </p:spTree>
    <p:extLst>
      <p:ext uri="{BB962C8B-B14F-4D97-AF65-F5344CB8AC3E}">
        <p14:creationId xmlns:p14="http://schemas.microsoft.com/office/powerpoint/2010/main" val="1138885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0397" y="370115"/>
            <a:ext cx="8301718" cy="1708160"/>
          </a:xfrm>
          <a:prstGeom prst="rect">
            <a:avLst/>
          </a:prstGeom>
        </p:spPr>
        <p:txBody>
          <a:bodyPr wrap="square">
            <a:spAutoFit/>
          </a:bodyPr>
          <a:lstStyle/>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Gaza Strip Population growth:-</a:t>
            </a:r>
          </a:p>
          <a:p>
            <a:pPr marL="0" marR="46508" lvl="1" algn="just">
              <a:spcBef>
                <a:spcPts val="300"/>
              </a:spcBef>
              <a:spcAft>
                <a:spcPts val="300"/>
              </a:spcAft>
              <a:buClr>
                <a:srgbClr val="006BA6"/>
              </a:buClr>
              <a:buSzPct val="100000"/>
              <a:tabLst>
                <a:tab pos="457189" algn="l"/>
              </a:tabLst>
            </a:pPr>
            <a:r>
              <a:rPr lang="en-US" sz="2000" dirty="0" smtClean="0">
                <a:solidFill>
                  <a:schemeClr val="accent2">
                    <a:lumMod val="50000"/>
                  </a:schemeClr>
                </a:solidFill>
              </a:rPr>
              <a:t>Currently </a:t>
            </a:r>
            <a:r>
              <a:rPr lang="en-US" sz="2000" dirty="0">
                <a:solidFill>
                  <a:schemeClr val="accent2">
                    <a:lumMod val="50000"/>
                  </a:schemeClr>
                </a:solidFill>
              </a:rPr>
              <a:t>the population of Gaza Strip is about 1,900,000 people (as for 2017) with an annual increase of about 48,000 people per year (about 2.5% in 2017); with this growth rate the population is expected to reach 2,740,000 in 2035, as shown in the figure below.</a:t>
            </a:r>
          </a:p>
        </p:txBody>
      </p:sp>
      <p:pic>
        <p:nvPicPr>
          <p:cNvPr id="3" name="image8.png"/>
          <p:cNvPicPr/>
          <p:nvPr/>
        </p:nvPicPr>
        <p:blipFill>
          <a:blip r:embed="rId2" cstate="print"/>
          <a:stretch>
            <a:fillRect/>
          </a:stretch>
        </p:blipFill>
        <p:spPr>
          <a:xfrm>
            <a:off x="1132118" y="2547261"/>
            <a:ext cx="6770915" cy="3624943"/>
          </a:xfrm>
          <a:prstGeom prst="rect">
            <a:avLst/>
          </a:prstGeom>
        </p:spPr>
      </p:pic>
      <p:sp>
        <p:nvSpPr>
          <p:cNvPr id="4" name="مستطيل 3"/>
          <p:cNvSpPr/>
          <p:nvPr/>
        </p:nvSpPr>
        <p:spPr>
          <a:xfrm>
            <a:off x="2603547" y="6271850"/>
            <a:ext cx="2614434" cy="338554"/>
          </a:xfrm>
          <a:prstGeom prst="rect">
            <a:avLst/>
          </a:prstGeom>
        </p:spPr>
        <p:txBody>
          <a:bodyPr wrap="none">
            <a:spAutoFit/>
          </a:bodyPr>
          <a:lstStyle/>
          <a:p>
            <a:r>
              <a:rPr lang="en-US" sz="1600" dirty="0">
                <a:solidFill>
                  <a:schemeClr val="accent2">
                    <a:lumMod val="50000"/>
                  </a:schemeClr>
                </a:solidFill>
              </a:rPr>
              <a:t>Gaza Strip Population growth</a:t>
            </a:r>
            <a:endParaRPr lang="ar-SA" sz="1600" dirty="0">
              <a:solidFill>
                <a:schemeClr val="accent2">
                  <a:lumMod val="50000"/>
                </a:schemeClr>
              </a:solidFill>
            </a:endParaRPr>
          </a:p>
        </p:txBody>
      </p:sp>
    </p:spTree>
    <p:extLst>
      <p:ext uri="{BB962C8B-B14F-4D97-AF65-F5344CB8AC3E}">
        <p14:creationId xmlns:p14="http://schemas.microsoft.com/office/powerpoint/2010/main" val="940825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11.png"/>
          <p:cNvPicPr/>
          <p:nvPr/>
        </p:nvPicPr>
        <p:blipFill>
          <a:blip r:embed="rId2" cstate="print"/>
          <a:stretch>
            <a:fillRect/>
          </a:stretch>
        </p:blipFill>
        <p:spPr>
          <a:xfrm>
            <a:off x="1164775" y="2051368"/>
            <a:ext cx="6520543" cy="3064918"/>
          </a:xfrm>
          <a:prstGeom prst="rect">
            <a:avLst/>
          </a:prstGeom>
        </p:spPr>
      </p:pic>
      <p:sp>
        <p:nvSpPr>
          <p:cNvPr id="3" name="مستطيل 2"/>
          <p:cNvSpPr/>
          <p:nvPr/>
        </p:nvSpPr>
        <p:spPr>
          <a:xfrm>
            <a:off x="189385" y="305191"/>
            <a:ext cx="3796873"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Historical &amp; Estimated peak </a:t>
            </a:r>
            <a:r>
              <a:rPr lang="en-US" dirty="0" smtClean="0">
                <a:latin typeface="Times New Roman" panose="02020603050405020304" pitchFamily="18" charset="0"/>
                <a:ea typeface="Times New Roman" panose="02020603050405020304" pitchFamily="18" charset="0"/>
              </a:rPr>
              <a:t>load MW </a:t>
            </a:r>
            <a:endParaRPr lang="ar-SA" dirty="0"/>
          </a:p>
        </p:txBody>
      </p:sp>
    </p:spTree>
    <p:extLst>
      <p:ext uri="{BB962C8B-B14F-4D97-AF65-F5344CB8AC3E}">
        <p14:creationId xmlns:p14="http://schemas.microsoft.com/office/powerpoint/2010/main" val="1544408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119025883"/>
              </p:ext>
            </p:extLst>
          </p:nvPr>
        </p:nvGraphicFramePr>
        <p:xfrm>
          <a:off x="674913" y="1589315"/>
          <a:ext cx="7696200" cy="3635830"/>
        </p:xfrm>
        <a:graphic>
          <a:graphicData uri="http://schemas.openxmlformats.org/drawingml/2006/table">
            <a:tbl>
              <a:tblPr firstRow="1" firstCol="1" lastRow="1" lastCol="1" bandRow="1" bandCol="1">
                <a:tableStyleId>{5C22544A-7EE6-4342-B048-85BDC9FD1C3A}</a:tableStyleId>
              </a:tblPr>
              <a:tblGrid>
                <a:gridCol w="1317173"/>
                <a:gridCol w="718457"/>
                <a:gridCol w="783771"/>
                <a:gridCol w="591160"/>
                <a:gridCol w="682753"/>
                <a:gridCol w="777313"/>
                <a:gridCol w="682753"/>
                <a:gridCol w="681151"/>
                <a:gridCol w="778114"/>
                <a:gridCol w="683555"/>
              </a:tblGrid>
              <a:tr h="606668">
                <a:tc>
                  <a:txBody>
                    <a:bodyPr/>
                    <a:lstStyle/>
                    <a:p>
                      <a:pPr marL="0" marR="0">
                        <a:spcBef>
                          <a:spcPts val="0"/>
                        </a:spcBef>
                        <a:spcAft>
                          <a:spcPts val="0"/>
                        </a:spcAft>
                      </a:pPr>
                      <a:r>
                        <a:rPr lang="en-US" sz="1500" b="0" kern="1200" dirty="0">
                          <a:solidFill>
                            <a:schemeClr val="accent2">
                              <a:lumMod val="50000"/>
                            </a:schemeClr>
                          </a:solidFill>
                          <a:latin typeface="+mn-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285750" marR="0">
                        <a:lnSpc>
                          <a:spcPts val="1340"/>
                        </a:lnSpc>
                        <a:spcBef>
                          <a:spcPts val="0"/>
                        </a:spcBef>
                        <a:spcAft>
                          <a:spcPts val="0"/>
                        </a:spcAft>
                      </a:pPr>
                      <a:r>
                        <a:rPr lang="en-US" sz="1500" b="1" kern="1200" dirty="0">
                          <a:solidFill>
                            <a:schemeClr val="accent2">
                              <a:lumMod val="50000"/>
                            </a:schemeClr>
                          </a:solidFill>
                          <a:latin typeface="+mn-lt"/>
                          <a:ea typeface="+mn-ea"/>
                          <a:cs typeface="+mn-cs"/>
                        </a:rPr>
                        <a:t>Peak Demand (MW)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rtl="1"/>
                      <a:endParaRPr lang="ar-SA"/>
                    </a:p>
                  </a:txBody>
                  <a:tcPr/>
                </a:tc>
                <a:tc hMerge="1">
                  <a:txBody>
                    <a:bodyPr/>
                    <a:lstStyle/>
                    <a:p>
                      <a:pPr rtl="1"/>
                      <a:endParaRPr lang="ar-SA"/>
                    </a:p>
                  </a:txBody>
                  <a:tcPr/>
                </a:tc>
                <a:tc gridSpan="3">
                  <a:txBody>
                    <a:bodyPr/>
                    <a:lstStyle/>
                    <a:p>
                      <a:pPr marL="444500" marR="0">
                        <a:lnSpc>
                          <a:spcPts val="1340"/>
                        </a:lnSpc>
                        <a:spcBef>
                          <a:spcPts val="0"/>
                        </a:spcBef>
                        <a:spcAft>
                          <a:spcPts val="0"/>
                        </a:spcAft>
                      </a:pPr>
                      <a:r>
                        <a:rPr lang="en-US" sz="1500" b="1" kern="1200" dirty="0">
                          <a:solidFill>
                            <a:schemeClr val="accent2">
                              <a:lumMod val="50000"/>
                            </a:schemeClr>
                          </a:solidFill>
                          <a:latin typeface="+mn-lt"/>
                          <a:ea typeface="+mn-ea"/>
                          <a:cs typeface="+mn-cs"/>
                        </a:rPr>
                        <a:t>Energy (</a:t>
                      </a:r>
                      <a:r>
                        <a:rPr lang="en-US" sz="1500" b="1" kern="1200" dirty="0" err="1">
                          <a:solidFill>
                            <a:schemeClr val="accent2">
                              <a:lumMod val="50000"/>
                            </a:schemeClr>
                          </a:solidFill>
                          <a:latin typeface="+mn-lt"/>
                          <a:ea typeface="+mn-ea"/>
                          <a:cs typeface="+mn-cs"/>
                        </a:rPr>
                        <a:t>GWh</a:t>
                      </a:r>
                      <a:r>
                        <a:rPr lang="en-US" sz="1500" b="1" kern="1200" dirty="0">
                          <a:solidFill>
                            <a:schemeClr val="accent2">
                              <a:lumMod val="50000"/>
                            </a:schemeClr>
                          </a:solidFill>
                          <a:latin typeface="+mn-lt"/>
                          <a:ea typeface="+mn-ea"/>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hMerge="1">
                  <a:txBody>
                    <a:bodyPr/>
                    <a:lstStyle/>
                    <a:p>
                      <a:pPr rtl="1"/>
                      <a:endParaRPr lang="ar-SA"/>
                    </a:p>
                  </a:txBody>
                  <a:tcPr/>
                </a:tc>
                <a:tc hMerge="1">
                  <a:txBody>
                    <a:bodyPr/>
                    <a:lstStyle/>
                    <a:p>
                      <a:pPr rtl="1"/>
                      <a:endParaRPr lang="ar-SA"/>
                    </a:p>
                  </a:txBody>
                  <a:tcPr/>
                </a:tc>
                <a:tc gridSpan="3">
                  <a:txBody>
                    <a:bodyPr/>
                    <a:lstStyle/>
                    <a:p>
                      <a:pPr marL="165735" marR="0">
                        <a:lnSpc>
                          <a:spcPts val="1340"/>
                        </a:lnSpc>
                        <a:spcBef>
                          <a:spcPts val="0"/>
                        </a:spcBef>
                        <a:spcAft>
                          <a:spcPts val="0"/>
                        </a:spcAft>
                      </a:pPr>
                      <a:r>
                        <a:rPr lang="en-US" sz="1500" b="1" kern="1200" dirty="0">
                          <a:solidFill>
                            <a:schemeClr val="accent2">
                              <a:lumMod val="50000"/>
                            </a:schemeClr>
                          </a:solidFill>
                          <a:latin typeface="+mn-lt"/>
                          <a:ea typeface="+mn-ea"/>
                          <a:cs typeface="+mn-cs"/>
                        </a:rPr>
                        <a:t>Energy Growth rate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pPr rtl="1"/>
                      <a:endParaRPr lang="ar-SA"/>
                    </a:p>
                  </a:txBody>
                  <a:tcPr/>
                </a:tc>
                <a:tc hMerge="1">
                  <a:txBody>
                    <a:bodyPr/>
                    <a:lstStyle/>
                    <a:p>
                      <a:pPr rtl="1"/>
                      <a:endParaRPr lang="ar-SA"/>
                    </a:p>
                  </a:txBody>
                  <a:tcPr/>
                </a:tc>
              </a:tr>
              <a:tr h="604578">
                <a:tc>
                  <a:txBody>
                    <a:bodyPr/>
                    <a:lstStyle/>
                    <a:p>
                      <a:pPr marL="55880" marR="43180" algn="ctr">
                        <a:lnSpc>
                          <a:spcPts val="1335"/>
                        </a:lnSpc>
                        <a:spcBef>
                          <a:spcPts val="0"/>
                        </a:spcBef>
                        <a:spcAft>
                          <a:spcPts val="0"/>
                        </a:spcAft>
                      </a:pPr>
                      <a:r>
                        <a:rPr lang="en-US" sz="1500" b="1" kern="1200" dirty="0">
                          <a:solidFill>
                            <a:schemeClr val="accent2">
                              <a:lumMod val="50000"/>
                            </a:schemeClr>
                          </a:solidFill>
                          <a:latin typeface="+mn-lt"/>
                          <a:ea typeface="+mn-ea"/>
                          <a:cs typeface="+mn-cs"/>
                        </a:rPr>
                        <a:t>Year\Scenario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57480" marR="145415" algn="ctr">
                        <a:lnSpc>
                          <a:spcPts val="1335"/>
                        </a:lnSpc>
                        <a:spcBef>
                          <a:spcPts val="0"/>
                        </a:spcBef>
                        <a:spcAft>
                          <a:spcPts val="0"/>
                        </a:spcAft>
                      </a:pPr>
                      <a:r>
                        <a:rPr lang="en-US" sz="1500" b="1" kern="1200" dirty="0">
                          <a:solidFill>
                            <a:schemeClr val="accent2">
                              <a:lumMod val="50000"/>
                            </a:schemeClr>
                          </a:solidFill>
                          <a:latin typeface="+mn-lt"/>
                          <a:ea typeface="+mn-ea"/>
                          <a:cs typeface="+mn-cs"/>
                        </a:rPr>
                        <a:t>Low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61595" marR="52705" algn="ctr">
                        <a:lnSpc>
                          <a:spcPts val="1335"/>
                        </a:lnSpc>
                        <a:spcBef>
                          <a:spcPts val="0"/>
                        </a:spcBef>
                        <a:spcAft>
                          <a:spcPts val="0"/>
                        </a:spcAft>
                      </a:pPr>
                      <a:r>
                        <a:rPr lang="en-US" sz="1500" b="1" kern="1200" dirty="0">
                          <a:solidFill>
                            <a:schemeClr val="accent2">
                              <a:lumMod val="50000"/>
                            </a:schemeClr>
                          </a:solidFill>
                          <a:latin typeface="+mn-lt"/>
                          <a:ea typeface="+mn-ea"/>
                          <a:cs typeface="+mn-cs"/>
                        </a:rPr>
                        <a:t>Medium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38430" marR="0">
                        <a:lnSpc>
                          <a:spcPts val="1335"/>
                        </a:lnSpc>
                        <a:spcBef>
                          <a:spcPts val="0"/>
                        </a:spcBef>
                        <a:spcAft>
                          <a:spcPts val="0"/>
                        </a:spcAft>
                      </a:pPr>
                      <a:r>
                        <a:rPr lang="en-US" sz="1500" b="1" kern="1200" dirty="0">
                          <a:solidFill>
                            <a:schemeClr val="accent2">
                              <a:lumMod val="50000"/>
                            </a:schemeClr>
                          </a:solidFill>
                          <a:latin typeface="+mn-lt"/>
                          <a:ea typeface="+mn-ea"/>
                          <a:cs typeface="+mn-cs"/>
                        </a:rPr>
                        <a:t>High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13665" marR="104775" algn="ctr">
                        <a:lnSpc>
                          <a:spcPts val="1335"/>
                        </a:lnSpc>
                        <a:spcBef>
                          <a:spcPts val="0"/>
                        </a:spcBef>
                        <a:spcAft>
                          <a:spcPts val="0"/>
                        </a:spcAft>
                      </a:pPr>
                      <a:r>
                        <a:rPr lang="en-US" sz="1500" b="1" kern="1200" dirty="0">
                          <a:solidFill>
                            <a:schemeClr val="accent2">
                              <a:lumMod val="50000"/>
                            </a:schemeClr>
                          </a:solidFill>
                          <a:latin typeface="+mn-lt"/>
                          <a:ea typeface="+mn-ea"/>
                          <a:cs typeface="+mn-cs"/>
                        </a:rPr>
                        <a:t>Low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53340" marR="45085" algn="ctr">
                        <a:lnSpc>
                          <a:spcPts val="1335"/>
                        </a:lnSpc>
                        <a:spcBef>
                          <a:spcPts val="0"/>
                        </a:spcBef>
                        <a:spcAft>
                          <a:spcPts val="0"/>
                        </a:spcAft>
                      </a:pPr>
                      <a:r>
                        <a:rPr lang="en-US" sz="1500" b="1" kern="1200" dirty="0">
                          <a:solidFill>
                            <a:schemeClr val="accent2">
                              <a:lumMod val="50000"/>
                            </a:schemeClr>
                          </a:solidFill>
                          <a:latin typeface="+mn-lt"/>
                          <a:ea typeface="+mn-ea"/>
                          <a:cs typeface="+mn-cs"/>
                        </a:rPr>
                        <a:t>Medium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13665" marR="104140" algn="ctr">
                        <a:lnSpc>
                          <a:spcPts val="1335"/>
                        </a:lnSpc>
                        <a:spcBef>
                          <a:spcPts val="0"/>
                        </a:spcBef>
                        <a:spcAft>
                          <a:spcPts val="0"/>
                        </a:spcAft>
                      </a:pPr>
                      <a:r>
                        <a:rPr lang="en-US" sz="1500" b="1" kern="1200" dirty="0">
                          <a:solidFill>
                            <a:schemeClr val="accent2">
                              <a:lumMod val="50000"/>
                            </a:schemeClr>
                          </a:solidFill>
                          <a:latin typeface="+mn-lt"/>
                          <a:ea typeface="+mn-ea"/>
                          <a:cs typeface="+mn-cs"/>
                        </a:rPr>
                        <a:t>High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28905" marR="121920" algn="ctr">
                        <a:lnSpc>
                          <a:spcPts val="1335"/>
                        </a:lnSpc>
                        <a:spcBef>
                          <a:spcPts val="0"/>
                        </a:spcBef>
                        <a:spcAft>
                          <a:spcPts val="0"/>
                        </a:spcAft>
                      </a:pPr>
                      <a:r>
                        <a:rPr lang="en-US" sz="1500" b="1" kern="1200" dirty="0">
                          <a:solidFill>
                            <a:schemeClr val="accent2">
                              <a:lumMod val="50000"/>
                            </a:schemeClr>
                          </a:solidFill>
                          <a:latin typeface="+mn-lt"/>
                          <a:ea typeface="+mn-ea"/>
                          <a:cs typeface="+mn-cs"/>
                        </a:rPr>
                        <a:t>Low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54610" marR="44450" algn="ctr">
                        <a:lnSpc>
                          <a:spcPts val="1335"/>
                        </a:lnSpc>
                        <a:spcBef>
                          <a:spcPts val="0"/>
                        </a:spcBef>
                        <a:spcAft>
                          <a:spcPts val="0"/>
                        </a:spcAft>
                      </a:pPr>
                      <a:r>
                        <a:rPr lang="en-US" sz="1500" b="1" kern="1200" dirty="0">
                          <a:solidFill>
                            <a:schemeClr val="accent2">
                              <a:lumMod val="50000"/>
                            </a:schemeClr>
                          </a:solidFill>
                          <a:latin typeface="+mn-lt"/>
                          <a:ea typeface="+mn-ea"/>
                          <a:cs typeface="+mn-cs"/>
                        </a:rPr>
                        <a:t>Medium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39065" marR="0">
                        <a:lnSpc>
                          <a:spcPts val="1335"/>
                        </a:lnSpc>
                        <a:spcBef>
                          <a:spcPts val="0"/>
                        </a:spcBef>
                        <a:spcAft>
                          <a:spcPts val="0"/>
                        </a:spcAft>
                      </a:pPr>
                      <a:r>
                        <a:rPr lang="en-US" sz="1500" b="1" kern="1200" dirty="0">
                          <a:solidFill>
                            <a:schemeClr val="accent2">
                              <a:lumMod val="50000"/>
                            </a:schemeClr>
                          </a:solidFill>
                          <a:latin typeface="+mn-lt"/>
                          <a:ea typeface="+mn-ea"/>
                          <a:cs typeface="+mn-cs"/>
                        </a:rPr>
                        <a:t>High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10850">
                <a:tc>
                  <a:txBody>
                    <a:bodyPr/>
                    <a:lstStyle/>
                    <a:p>
                      <a:pPr marL="55880" marR="43180" algn="ctr">
                        <a:spcBef>
                          <a:spcPts val="5"/>
                        </a:spcBef>
                        <a:spcAft>
                          <a:spcPts val="0"/>
                        </a:spcAft>
                      </a:pPr>
                      <a:r>
                        <a:rPr lang="en-US" sz="1500" b="1" kern="1200" dirty="0">
                          <a:solidFill>
                            <a:schemeClr val="accent2">
                              <a:lumMod val="50000"/>
                            </a:schemeClr>
                          </a:solidFill>
                          <a:latin typeface="+mn-lt"/>
                          <a:ea typeface="+mn-ea"/>
                          <a:cs typeface="+mn-cs"/>
                        </a:rPr>
                        <a:t>2017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55575" marR="145415" algn="ctr">
                        <a:spcBef>
                          <a:spcPts val="5"/>
                        </a:spcBef>
                        <a:spcAft>
                          <a:spcPts val="0"/>
                        </a:spcAft>
                      </a:pPr>
                      <a:r>
                        <a:rPr lang="en-US" sz="1500" b="0" kern="1200" dirty="0" smtClean="0">
                          <a:solidFill>
                            <a:schemeClr val="accent2">
                              <a:lumMod val="50000"/>
                            </a:schemeClr>
                          </a:solidFill>
                          <a:latin typeface="+mn-lt"/>
                          <a:ea typeface="+mn-ea"/>
                          <a:cs typeface="+mn-cs"/>
                        </a:rPr>
                        <a:t>450</a:t>
                      </a:r>
                      <a:endParaRPr lang="en-US" sz="1500" b="0" kern="1200" dirty="0">
                        <a:solidFill>
                          <a:schemeClr val="accent2">
                            <a:lumMod val="50000"/>
                          </a:schemeClr>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61595" marR="52070" algn="ctr">
                        <a:spcBef>
                          <a:spcPts val="5"/>
                        </a:spcBef>
                        <a:spcAft>
                          <a:spcPts val="0"/>
                        </a:spcAft>
                      </a:pPr>
                      <a:r>
                        <a:rPr lang="en-US" sz="1500" b="0" kern="1200" dirty="0" smtClean="0">
                          <a:solidFill>
                            <a:schemeClr val="accent2">
                              <a:lumMod val="50000"/>
                            </a:schemeClr>
                          </a:solidFill>
                          <a:latin typeface="+mn-lt"/>
                          <a:ea typeface="+mn-ea"/>
                          <a:cs typeface="+mn-cs"/>
                        </a:rPr>
                        <a:t>500</a:t>
                      </a:r>
                      <a:endParaRPr lang="en-US" sz="1500" b="0" kern="1200" dirty="0">
                        <a:solidFill>
                          <a:schemeClr val="accent2">
                            <a:lumMod val="50000"/>
                          </a:schemeClr>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61290" marR="0">
                        <a:spcBef>
                          <a:spcPts val="5"/>
                        </a:spcBef>
                        <a:spcAft>
                          <a:spcPts val="0"/>
                        </a:spcAft>
                      </a:pPr>
                      <a:r>
                        <a:rPr lang="en-US" sz="1500" b="0" kern="1200" dirty="0">
                          <a:solidFill>
                            <a:schemeClr val="accent2">
                              <a:lumMod val="50000"/>
                            </a:schemeClr>
                          </a:solidFill>
                          <a:latin typeface="+mn-lt"/>
                          <a:ea typeface="+mn-ea"/>
                          <a:cs typeface="+mn-cs"/>
                        </a:rPr>
                        <a:t>550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13665" marR="105410" algn="ctr">
                        <a:spcBef>
                          <a:spcPts val="5"/>
                        </a:spcBef>
                        <a:spcAft>
                          <a:spcPts val="0"/>
                        </a:spcAft>
                      </a:pPr>
                      <a:r>
                        <a:rPr lang="en-US" sz="1500" b="0" kern="1200" dirty="0">
                          <a:solidFill>
                            <a:schemeClr val="accent2">
                              <a:lumMod val="50000"/>
                            </a:schemeClr>
                          </a:solidFill>
                          <a:latin typeface="+mn-lt"/>
                          <a:ea typeface="+mn-ea"/>
                          <a:cs typeface="+mn-cs"/>
                        </a:rPr>
                        <a:t>2650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51435" marR="45085" algn="ctr">
                        <a:spcBef>
                          <a:spcPts val="5"/>
                        </a:spcBef>
                        <a:spcAft>
                          <a:spcPts val="0"/>
                        </a:spcAft>
                      </a:pPr>
                      <a:r>
                        <a:rPr lang="en-US" sz="1500" b="0" kern="1200" dirty="0">
                          <a:solidFill>
                            <a:schemeClr val="accent2">
                              <a:lumMod val="50000"/>
                            </a:schemeClr>
                          </a:solidFill>
                          <a:latin typeface="+mn-lt"/>
                          <a:ea typeface="+mn-ea"/>
                          <a:cs typeface="+mn-cs"/>
                        </a:rPr>
                        <a:t>2650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13665" marR="105410" algn="ctr">
                        <a:spcBef>
                          <a:spcPts val="5"/>
                        </a:spcBef>
                        <a:spcAft>
                          <a:spcPts val="0"/>
                        </a:spcAft>
                      </a:pPr>
                      <a:r>
                        <a:rPr lang="en-US" sz="1500" b="0" kern="1200" dirty="0">
                          <a:solidFill>
                            <a:schemeClr val="accent2">
                              <a:lumMod val="50000"/>
                            </a:schemeClr>
                          </a:solidFill>
                          <a:latin typeface="+mn-lt"/>
                          <a:ea typeface="+mn-ea"/>
                          <a:cs typeface="+mn-cs"/>
                        </a:rPr>
                        <a:t>2650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28905" marR="124460" algn="ctr">
                        <a:spcBef>
                          <a:spcPts val="5"/>
                        </a:spcBef>
                        <a:spcAft>
                          <a:spcPts val="0"/>
                        </a:spcAft>
                      </a:pPr>
                      <a:r>
                        <a:rPr lang="en-US" sz="1500" b="0" kern="1200" dirty="0">
                          <a:solidFill>
                            <a:schemeClr val="accent2">
                              <a:lumMod val="50000"/>
                            </a:schemeClr>
                          </a:solidFill>
                          <a:latin typeface="+mn-lt"/>
                          <a:ea typeface="+mn-ea"/>
                          <a:cs typeface="+mn-cs"/>
                        </a:rPr>
                        <a:t>4.00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54610" marR="44450" algn="ctr">
                        <a:spcBef>
                          <a:spcPts val="5"/>
                        </a:spcBef>
                        <a:spcAft>
                          <a:spcPts val="0"/>
                        </a:spcAft>
                      </a:pPr>
                      <a:r>
                        <a:rPr lang="en-US" sz="1500" b="0" kern="1200" dirty="0">
                          <a:solidFill>
                            <a:schemeClr val="accent2">
                              <a:lumMod val="50000"/>
                            </a:schemeClr>
                          </a:solidFill>
                          <a:latin typeface="+mn-lt"/>
                          <a:ea typeface="+mn-ea"/>
                          <a:cs typeface="+mn-cs"/>
                        </a:rPr>
                        <a:t>5.25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43510" marR="0">
                        <a:spcBef>
                          <a:spcPts val="5"/>
                        </a:spcBef>
                        <a:spcAft>
                          <a:spcPts val="0"/>
                        </a:spcAft>
                      </a:pPr>
                      <a:r>
                        <a:rPr lang="en-US" sz="1500" b="0" kern="1200" dirty="0">
                          <a:solidFill>
                            <a:schemeClr val="accent2">
                              <a:lumMod val="50000"/>
                            </a:schemeClr>
                          </a:solidFill>
                          <a:latin typeface="+mn-lt"/>
                          <a:ea typeface="+mn-ea"/>
                          <a:cs typeface="+mn-cs"/>
                        </a:rPr>
                        <a:t>7.50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04578">
                <a:tc>
                  <a:txBody>
                    <a:bodyPr/>
                    <a:lstStyle/>
                    <a:p>
                      <a:pPr marL="55880" marR="43180" algn="ctr">
                        <a:lnSpc>
                          <a:spcPts val="1335"/>
                        </a:lnSpc>
                        <a:spcBef>
                          <a:spcPts val="0"/>
                        </a:spcBef>
                        <a:spcAft>
                          <a:spcPts val="0"/>
                        </a:spcAft>
                      </a:pPr>
                      <a:r>
                        <a:rPr lang="en-US" sz="1500" b="1" kern="1200" dirty="0">
                          <a:solidFill>
                            <a:schemeClr val="accent2">
                              <a:lumMod val="50000"/>
                            </a:schemeClr>
                          </a:solidFill>
                          <a:latin typeface="+mn-lt"/>
                          <a:ea typeface="+mn-ea"/>
                          <a:cs typeface="+mn-cs"/>
                        </a:rPr>
                        <a:t>2025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55575" marR="145415" algn="ctr">
                        <a:lnSpc>
                          <a:spcPts val="1335"/>
                        </a:lnSpc>
                        <a:spcBef>
                          <a:spcPts val="0"/>
                        </a:spcBef>
                        <a:spcAft>
                          <a:spcPts val="0"/>
                        </a:spcAft>
                      </a:pPr>
                      <a:r>
                        <a:rPr lang="en-US" sz="1500" b="0" kern="1200" dirty="0">
                          <a:solidFill>
                            <a:schemeClr val="accent2">
                              <a:lumMod val="50000"/>
                            </a:schemeClr>
                          </a:solidFill>
                          <a:latin typeface="+mn-lt"/>
                          <a:ea typeface="+mn-ea"/>
                          <a:cs typeface="+mn-cs"/>
                        </a:rPr>
                        <a:t>753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61595" marR="52070" algn="ctr">
                        <a:lnSpc>
                          <a:spcPts val="1335"/>
                        </a:lnSpc>
                        <a:spcBef>
                          <a:spcPts val="0"/>
                        </a:spcBef>
                        <a:spcAft>
                          <a:spcPts val="0"/>
                        </a:spcAft>
                      </a:pPr>
                      <a:r>
                        <a:rPr lang="en-US" sz="1500" b="0" kern="1200">
                          <a:solidFill>
                            <a:schemeClr val="accent2">
                              <a:lumMod val="50000"/>
                            </a:schemeClr>
                          </a:solidFill>
                          <a:latin typeface="+mn-lt"/>
                          <a:ea typeface="+mn-ea"/>
                          <a:cs typeface="+mn-cs"/>
                        </a:rPr>
                        <a:t>828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61290" marR="0">
                        <a:lnSpc>
                          <a:spcPts val="1335"/>
                        </a:lnSpc>
                        <a:spcBef>
                          <a:spcPts val="0"/>
                        </a:spcBef>
                        <a:spcAft>
                          <a:spcPts val="0"/>
                        </a:spcAft>
                      </a:pPr>
                      <a:r>
                        <a:rPr lang="en-US" sz="1500" b="0" kern="1200" dirty="0">
                          <a:solidFill>
                            <a:schemeClr val="accent2">
                              <a:lumMod val="50000"/>
                            </a:schemeClr>
                          </a:solidFill>
                          <a:latin typeface="+mn-lt"/>
                          <a:ea typeface="+mn-ea"/>
                          <a:cs typeface="+mn-cs"/>
                        </a:rPr>
                        <a:t>981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13665" marR="105410" algn="ctr">
                        <a:lnSpc>
                          <a:spcPts val="1335"/>
                        </a:lnSpc>
                        <a:spcBef>
                          <a:spcPts val="0"/>
                        </a:spcBef>
                        <a:spcAft>
                          <a:spcPts val="0"/>
                        </a:spcAft>
                      </a:pPr>
                      <a:r>
                        <a:rPr lang="en-US" sz="1500" b="0" kern="1200">
                          <a:solidFill>
                            <a:schemeClr val="accent2">
                              <a:lumMod val="50000"/>
                            </a:schemeClr>
                          </a:solidFill>
                          <a:latin typeface="+mn-lt"/>
                          <a:ea typeface="+mn-ea"/>
                          <a:cs typeface="+mn-cs"/>
                        </a:rPr>
                        <a:t>3627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51435" marR="45085" algn="ctr">
                        <a:lnSpc>
                          <a:spcPts val="1335"/>
                        </a:lnSpc>
                        <a:spcBef>
                          <a:spcPts val="0"/>
                        </a:spcBef>
                        <a:spcAft>
                          <a:spcPts val="0"/>
                        </a:spcAft>
                      </a:pPr>
                      <a:r>
                        <a:rPr lang="en-US" sz="1500" b="0" kern="1200" dirty="0">
                          <a:solidFill>
                            <a:schemeClr val="accent2">
                              <a:lumMod val="50000"/>
                            </a:schemeClr>
                          </a:solidFill>
                          <a:latin typeface="+mn-lt"/>
                          <a:ea typeface="+mn-ea"/>
                          <a:cs typeface="+mn-cs"/>
                        </a:rPr>
                        <a:t>3990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13665" marR="105410" algn="ctr">
                        <a:lnSpc>
                          <a:spcPts val="1335"/>
                        </a:lnSpc>
                        <a:spcBef>
                          <a:spcPts val="0"/>
                        </a:spcBef>
                        <a:spcAft>
                          <a:spcPts val="0"/>
                        </a:spcAft>
                      </a:pPr>
                      <a:r>
                        <a:rPr lang="en-US" sz="1500" b="0" kern="1200" dirty="0">
                          <a:solidFill>
                            <a:schemeClr val="accent2">
                              <a:lumMod val="50000"/>
                            </a:schemeClr>
                          </a:solidFill>
                          <a:latin typeface="+mn-lt"/>
                          <a:ea typeface="+mn-ea"/>
                          <a:cs typeface="+mn-cs"/>
                        </a:rPr>
                        <a:t>4726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28905" marR="124460" algn="ctr">
                        <a:lnSpc>
                          <a:spcPts val="1335"/>
                        </a:lnSpc>
                        <a:spcBef>
                          <a:spcPts val="0"/>
                        </a:spcBef>
                        <a:spcAft>
                          <a:spcPts val="0"/>
                        </a:spcAft>
                      </a:pPr>
                      <a:r>
                        <a:rPr lang="en-US" sz="1500" b="0" kern="1200" dirty="0">
                          <a:solidFill>
                            <a:schemeClr val="accent2">
                              <a:lumMod val="50000"/>
                            </a:schemeClr>
                          </a:solidFill>
                          <a:latin typeface="+mn-lt"/>
                          <a:ea typeface="+mn-ea"/>
                          <a:cs typeface="+mn-cs"/>
                        </a:rPr>
                        <a:t>3.50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54610" marR="44450" algn="ctr">
                        <a:lnSpc>
                          <a:spcPts val="1335"/>
                        </a:lnSpc>
                        <a:spcBef>
                          <a:spcPts val="0"/>
                        </a:spcBef>
                        <a:spcAft>
                          <a:spcPts val="0"/>
                        </a:spcAft>
                      </a:pPr>
                      <a:r>
                        <a:rPr lang="en-US" sz="1500" b="0" kern="1200" dirty="0">
                          <a:solidFill>
                            <a:schemeClr val="accent2">
                              <a:lumMod val="50000"/>
                            </a:schemeClr>
                          </a:solidFill>
                          <a:latin typeface="+mn-lt"/>
                          <a:ea typeface="+mn-ea"/>
                          <a:cs typeface="+mn-cs"/>
                        </a:rPr>
                        <a:t>4.50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43510" marR="0">
                        <a:lnSpc>
                          <a:spcPts val="1335"/>
                        </a:lnSpc>
                        <a:spcBef>
                          <a:spcPts val="0"/>
                        </a:spcBef>
                        <a:spcAft>
                          <a:spcPts val="0"/>
                        </a:spcAft>
                      </a:pPr>
                      <a:r>
                        <a:rPr lang="en-US" sz="1500" b="0" kern="1200" dirty="0">
                          <a:solidFill>
                            <a:schemeClr val="accent2">
                              <a:lumMod val="50000"/>
                            </a:schemeClr>
                          </a:solidFill>
                          <a:latin typeface="+mn-lt"/>
                          <a:ea typeface="+mn-ea"/>
                          <a:cs typeface="+mn-cs"/>
                        </a:rPr>
                        <a:t>6.00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04578">
                <a:tc>
                  <a:txBody>
                    <a:bodyPr/>
                    <a:lstStyle/>
                    <a:p>
                      <a:pPr marL="55880" marR="43180" algn="ctr">
                        <a:lnSpc>
                          <a:spcPts val="1335"/>
                        </a:lnSpc>
                        <a:spcBef>
                          <a:spcPts val="0"/>
                        </a:spcBef>
                        <a:spcAft>
                          <a:spcPts val="0"/>
                        </a:spcAft>
                      </a:pPr>
                      <a:r>
                        <a:rPr lang="en-US" sz="1500" b="1" kern="1200" dirty="0">
                          <a:solidFill>
                            <a:schemeClr val="accent2">
                              <a:lumMod val="50000"/>
                            </a:schemeClr>
                          </a:solidFill>
                          <a:latin typeface="+mn-lt"/>
                          <a:ea typeface="+mn-ea"/>
                          <a:cs typeface="+mn-cs"/>
                        </a:rPr>
                        <a:t>2030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55575" marR="145415" algn="ctr">
                        <a:lnSpc>
                          <a:spcPts val="1335"/>
                        </a:lnSpc>
                        <a:spcBef>
                          <a:spcPts val="0"/>
                        </a:spcBef>
                        <a:spcAft>
                          <a:spcPts val="0"/>
                        </a:spcAft>
                      </a:pPr>
                      <a:r>
                        <a:rPr lang="en-US" sz="1500" b="0" kern="1200">
                          <a:solidFill>
                            <a:schemeClr val="accent2">
                              <a:lumMod val="50000"/>
                            </a:schemeClr>
                          </a:solidFill>
                          <a:latin typeface="+mn-lt"/>
                          <a:ea typeface="+mn-ea"/>
                          <a:cs typeface="+mn-cs"/>
                        </a:rPr>
                        <a:t>819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61595" marR="52070" algn="ctr">
                        <a:lnSpc>
                          <a:spcPts val="1335"/>
                        </a:lnSpc>
                        <a:spcBef>
                          <a:spcPts val="0"/>
                        </a:spcBef>
                        <a:spcAft>
                          <a:spcPts val="0"/>
                        </a:spcAft>
                      </a:pPr>
                      <a:r>
                        <a:rPr lang="en-US" sz="1500" b="0" kern="1200">
                          <a:solidFill>
                            <a:schemeClr val="accent2">
                              <a:lumMod val="50000"/>
                            </a:schemeClr>
                          </a:solidFill>
                          <a:latin typeface="+mn-lt"/>
                          <a:ea typeface="+mn-ea"/>
                          <a:cs typeface="+mn-cs"/>
                        </a:rPr>
                        <a:t>946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26365" marR="0">
                        <a:lnSpc>
                          <a:spcPts val="1335"/>
                        </a:lnSpc>
                        <a:spcBef>
                          <a:spcPts val="0"/>
                        </a:spcBef>
                        <a:spcAft>
                          <a:spcPts val="0"/>
                        </a:spcAft>
                      </a:pPr>
                      <a:r>
                        <a:rPr lang="en-US" sz="1500" b="0" kern="1200" dirty="0">
                          <a:solidFill>
                            <a:schemeClr val="accent2">
                              <a:lumMod val="50000"/>
                            </a:schemeClr>
                          </a:solidFill>
                          <a:latin typeface="+mn-lt"/>
                          <a:ea typeface="+mn-ea"/>
                          <a:cs typeface="+mn-cs"/>
                        </a:rPr>
                        <a:t>1203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13665" marR="105410" algn="ctr">
                        <a:lnSpc>
                          <a:spcPts val="1335"/>
                        </a:lnSpc>
                        <a:spcBef>
                          <a:spcPts val="0"/>
                        </a:spcBef>
                        <a:spcAft>
                          <a:spcPts val="0"/>
                        </a:spcAft>
                      </a:pPr>
                      <a:r>
                        <a:rPr lang="en-US" sz="1500" b="0" kern="1200">
                          <a:solidFill>
                            <a:schemeClr val="accent2">
                              <a:lumMod val="50000"/>
                            </a:schemeClr>
                          </a:solidFill>
                          <a:latin typeface="+mn-lt"/>
                          <a:ea typeface="+mn-ea"/>
                          <a:cs typeface="+mn-cs"/>
                        </a:rPr>
                        <a:t>4307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51435" marR="45085" algn="ctr">
                        <a:lnSpc>
                          <a:spcPts val="1335"/>
                        </a:lnSpc>
                        <a:spcBef>
                          <a:spcPts val="0"/>
                        </a:spcBef>
                        <a:spcAft>
                          <a:spcPts val="0"/>
                        </a:spcAft>
                      </a:pPr>
                      <a:r>
                        <a:rPr lang="en-US" sz="1500" b="0" kern="1200">
                          <a:solidFill>
                            <a:schemeClr val="accent2">
                              <a:lumMod val="50000"/>
                            </a:schemeClr>
                          </a:solidFill>
                          <a:latin typeface="+mn-lt"/>
                          <a:ea typeface="+mn-ea"/>
                          <a:cs typeface="+mn-cs"/>
                        </a:rPr>
                        <a:t>4973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13665" marR="105410" algn="ctr">
                        <a:lnSpc>
                          <a:spcPts val="1335"/>
                        </a:lnSpc>
                        <a:spcBef>
                          <a:spcPts val="0"/>
                        </a:spcBef>
                        <a:spcAft>
                          <a:spcPts val="0"/>
                        </a:spcAft>
                      </a:pPr>
                      <a:r>
                        <a:rPr lang="en-US" sz="1500" b="0" kern="1200" dirty="0">
                          <a:solidFill>
                            <a:schemeClr val="accent2">
                              <a:lumMod val="50000"/>
                            </a:schemeClr>
                          </a:solidFill>
                          <a:latin typeface="+mn-lt"/>
                          <a:ea typeface="+mn-ea"/>
                          <a:cs typeface="+mn-cs"/>
                        </a:rPr>
                        <a:t>6325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28905" marR="124460" algn="ctr">
                        <a:lnSpc>
                          <a:spcPts val="1335"/>
                        </a:lnSpc>
                        <a:spcBef>
                          <a:spcPts val="0"/>
                        </a:spcBef>
                        <a:spcAft>
                          <a:spcPts val="0"/>
                        </a:spcAft>
                      </a:pPr>
                      <a:r>
                        <a:rPr lang="en-US" sz="1500" b="0" kern="1200" dirty="0">
                          <a:solidFill>
                            <a:schemeClr val="accent2">
                              <a:lumMod val="50000"/>
                            </a:schemeClr>
                          </a:solidFill>
                          <a:latin typeface="+mn-lt"/>
                          <a:ea typeface="+mn-ea"/>
                          <a:cs typeface="+mn-cs"/>
                        </a:rPr>
                        <a:t>3.00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54610" marR="44450" algn="ctr">
                        <a:lnSpc>
                          <a:spcPts val="1335"/>
                        </a:lnSpc>
                        <a:spcBef>
                          <a:spcPts val="0"/>
                        </a:spcBef>
                        <a:spcAft>
                          <a:spcPts val="0"/>
                        </a:spcAft>
                      </a:pPr>
                      <a:r>
                        <a:rPr lang="en-US" sz="1500" b="0" kern="1200" dirty="0">
                          <a:solidFill>
                            <a:schemeClr val="accent2">
                              <a:lumMod val="50000"/>
                            </a:schemeClr>
                          </a:solidFill>
                          <a:latin typeface="+mn-lt"/>
                          <a:ea typeface="+mn-ea"/>
                          <a:cs typeface="+mn-cs"/>
                        </a:rPr>
                        <a:t>4.00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143510" marR="0">
                        <a:lnSpc>
                          <a:spcPts val="1335"/>
                        </a:lnSpc>
                        <a:spcBef>
                          <a:spcPts val="0"/>
                        </a:spcBef>
                        <a:spcAft>
                          <a:spcPts val="0"/>
                        </a:spcAft>
                      </a:pPr>
                      <a:r>
                        <a:rPr lang="en-US" sz="1500" b="0" kern="1200" dirty="0">
                          <a:solidFill>
                            <a:schemeClr val="accent2">
                              <a:lumMod val="50000"/>
                            </a:schemeClr>
                          </a:solidFill>
                          <a:latin typeface="+mn-lt"/>
                          <a:ea typeface="+mn-ea"/>
                          <a:cs typeface="+mn-cs"/>
                        </a:rPr>
                        <a:t>5.00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04578">
                <a:tc>
                  <a:txBody>
                    <a:bodyPr/>
                    <a:lstStyle/>
                    <a:p>
                      <a:pPr marL="55880" marR="43180" algn="ctr">
                        <a:lnSpc>
                          <a:spcPts val="1335"/>
                        </a:lnSpc>
                        <a:spcBef>
                          <a:spcPts val="0"/>
                        </a:spcBef>
                        <a:spcAft>
                          <a:spcPts val="0"/>
                        </a:spcAft>
                      </a:pPr>
                      <a:r>
                        <a:rPr lang="en-US" sz="1500" b="1" kern="1200" dirty="0">
                          <a:solidFill>
                            <a:schemeClr val="accent2">
                              <a:lumMod val="50000"/>
                            </a:schemeClr>
                          </a:solidFill>
                          <a:latin typeface="+mn-lt"/>
                          <a:ea typeface="+mn-ea"/>
                          <a:cs typeface="+mn-cs"/>
                        </a:rPr>
                        <a:t>2035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55575" marR="145415" algn="ctr">
                        <a:lnSpc>
                          <a:spcPts val="1335"/>
                        </a:lnSpc>
                        <a:spcBef>
                          <a:spcPts val="0"/>
                        </a:spcBef>
                        <a:spcAft>
                          <a:spcPts val="0"/>
                        </a:spcAft>
                      </a:pPr>
                      <a:r>
                        <a:rPr lang="en-US" sz="1500" b="0" kern="1200" dirty="0">
                          <a:solidFill>
                            <a:schemeClr val="accent2">
                              <a:lumMod val="50000"/>
                            </a:schemeClr>
                          </a:solidFill>
                          <a:latin typeface="+mn-lt"/>
                          <a:ea typeface="+mn-ea"/>
                          <a:cs typeface="+mn-cs"/>
                        </a:rPr>
                        <a:t>877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60325" marR="52705" algn="ctr">
                        <a:lnSpc>
                          <a:spcPts val="1335"/>
                        </a:lnSpc>
                        <a:spcBef>
                          <a:spcPts val="0"/>
                        </a:spcBef>
                        <a:spcAft>
                          <a:spcPts val="0"/>
                        </a:spcAft>
                      </a:pPr>
                      <a:r>
                        <a:rPr lang="en-US" sz="1500" b="0" kern="1200" dirty="0">
                          <a:solidFill>
                            <a:schemeClr val="accent2">
                              <a:lumMod val="50000"/>
                            </a:schemeClr>
                          </a:solidFill>
                          <a:latin typeface="+mn-lt"/>
                          <a:ea typeface="+mn-ea"/>
                          <a:cs typeface="+mn-cs"/>
                        </a:rPr>
                        <a:t>1063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26365" marR="0">
                        <a:lnSpc>
                          <a:spcPts val="1335"/>
                        </a:lnSpc>
                        <a:spcBef>
                          <a:spcPts val="0"/>
                        </a:spcBef>
                        <a:spcAft>
                          <a:spcPts val="0"/>
                        </a:spcAft>
                      </a:pPr>
                      <a:r>
                        <a:rPr lang="en-US" sz="1500" b="0" kern="1200" dirty="0">
                          <a:solidFill>
                            <a:schemeClr val="accent2">
                              <a:lumMod val="50000"/>
                            </a:schemeClr>
                          </a:solidFill>
                          <a:latin typeface="+mn-lt"/>
                          <a:ea typeface="+mn-ea"/>
                          <a:cs typeface="+mn-cs"/>
                        </a:rPr>
                        <a:t>1418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13665" marR="105410" algn="ctr">
                        <a:lnSpc>
                          <a:spcPts val="1335"/>
                        </a:lnSpc>
                        <a:spcBef>
                          <a:spcPts val="0"/>
                        </a:spcBef>
                        <a:spcAft>
                          <a:spcPts val="0"/>
                        </a:spcAft>
                      </a:pPr>
                      <a:r>
                        <a:rPr lang="en-US" sz="1500" b="0" kern="1200" dirty="0">
                          <a:solidFill>
                            <a:schemeClr val="accent2">
                              <a:lumMod val="50000"/>
                            </a:schemeClr>
                          </a:solidFill>
                          <a:latin typeface="+mn-lt"/>
                          <a:ea typeface="+mn-ea"/>
                          <a:cs typeface="+mn-cs"/>
                        </a:rPr>
                        <a:t>4993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51435" marR="45085" algn="ctr">
                        <a:lnSpc>
                          <a:spcPts val="1335"/>
                        </a:lnSpc>
                        <a:spcBef>
                          <a:spcPts val="0"/>
                        </a:spcBef>
                        <a:spcAft>
                          <a:spcPts val="0"/>
                        </a:spcAft>
                      </a:pPr>
                      <a:r>
                        <a:rPr lang="en-US" sz="1500" b="0" kern="1200" dirty="0">
                          <a:solidFill>
                            <a:schemeClr val="accent2">
                              <a:lumMod val="50000"/>
                            </a:schemeClr>
                          </a:solidFill>
                          <a:latin typeface="+mn-lt"/>
                          <a:ea typeface="+mn-ea"/>
                          <a:cs typeface="+mn-cs"/>
                        </a:rPr>
                        <a:t>6050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113665" marR="105410" algn="ctr">
                        <a:lnSpc>
                          <a:spcPts val="1335"/>
                        </a:lnSpc>
                        <a:spcBef>
                          <a:spcPts val="0"/>
                        </a:spcBef>
                        <a:spcAft>
                          <a:spcPts val="0"/>
                        </a:spcAft>
                      </a:pPr>
                      <a:r>
                        <a:rPr lang="en-US" sz="1500" b="0" kern="1200" dirty="0">
                          <a:solidFill>
                            <a:schemeClr val="accent2">
                              <a:lumMod val="50000"/>
                            </a:schemeClr>
                          </a:solidFill>
                          <a:latin typeface="+mn-lt"/>
                          <a:ea typeface="+mn-ea"/>
                          <a:cs typeface="+mn-cs"/>
                        </a:rPr>
                        <a:t>8072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a:spcBef>
                          <a:spcPts val="0"/>
                        </a:spcBef>
                        <a:spcAft>
                          <a:spcPts val="0"/>
                        </a:spcAft>
                      </a:pPr>
                      <a:r>
                        <a:rPr lang="en-US" sz="1500" b="0" kern="1200" dirty="0">
                          <a:solidFill>
                            <a:schemeClr val="accent2">
                              <a:lumMod val="50000"/>
                            </a:schemeClr>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spcBef>
                          <a:spcPts val="0"/>
                        </a:spcBef>
                        <a:spcAft>
                          <a:spcPts val="0"/>
                        </a:spcAft>
                      </a:pPr>
                      <a:r>
                        <a:rPr lang="en-US" sz="1500" b="0" kern="1200" dirty="0">
                          <a:solidFill>
                            <a:schemeClr val="accent2">
                              <a:lumMod val="50000"/>
                            </a:schemeClr>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spcBef>
                          <a:spcPts val="0"/>
                        </a:spcBef>
                        <a:spcAft>
                          <a:spcPts val="0"/>
                        </a:spcAft>
                      </a:pPr>
                      <a:r>
                        <a:rPr lang="en-US" sz="1500" b="0" kern="1200" dirty="0">
                          <a:solidFill>
                            <a:schemeClr val="accent2">
                              <a:lumMod val="50000"/>
                            </a:schemeClr>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4" name="مستطيل 3"/>
          <p:cNvSpPr/>
          <p:nvPr/>
        </p:nvSpPr>
        <p:spPr>
          <a:xfrm>
            <a:off x="228600" y="210235"/>
            <a:ext cx="5791200" cy="400110"/>
          </a:xfrm>
          <a:prstGeom prst="rect">
            <a:avLst/>
          </a:prstGeom>
        </p:spPr>
        <p:txBody>
          <a:bodyPr wrap="square">
            <a:spAutoFit/>
          </a:bodyPr>
          <a:lstStyle/>
          <a:p>
            <a:pPr marL="355600" indent="-342900">
              <a:spcBef>
                <a:spcPts val="1085"/>
              </a:spcBef>
              <a:buFont typeface="Wingdings" panose="05000000000000000000" pitchFamily="2" charset="2"/>
              <a:buChar char="q"/>
            </a:pPr>
            <a:r>
              <a:rPr lang="en-US" sz="2000" b="1" u="sng" dirty="0">
                <a:solidFill>
                  <a:srgbClr val="41AABF"/>
                </a:solidFill>
                <a:latin typeface="+mj-lt"/>
                <a:ea typeface="+mj-ea"/>
                <a:cs typeface="Arial" panose="020B0604020202020204" pitchFamily="34" charset="0"/>
              </a:rPr>
              <a:t>Load parameters for the 3 scenarios</a:t>
            </a:r>
          </a:p>
        </p:txBody>
      </p:sp>
    </p:spTree>
    <p:extLst>
      <p:ext uri="{BB962C8B-B14F-4D97-AF65-F5344CB8AC3E}">
        <p14:creationId xmlns:p14="http://schemas.microsoft.com/office/powerpoint/2010/main" val="1964262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2940904262"/>
              </p:ext>
            </p:extLst>
          </p:nvPr>
        </p:nvGraphicFramePr>
        <p:xfrm>
          <a:off x="914400" y="1306290"/>
          <a:ext cx="7489371" cy="4669485"/>
        </p:xfrm>
        <a:graphic>
          <a:graphicData uri="http://schemas.openxmlformats.org/drawingml/2006/table">
            <a:tbl>
              <a:tblPr firstRow="1" firstCol="1" lastRow="1" lastCol="1" bandRow="1" bandCol="1">
                <a:tableStyleId>{5C22544A-7EE6-4342-B048-85BDC9FD1C3A}</a:tableStyleId>
              </a:tblPr>
              <a:tblGrid>
                <a:gridCol w="514540"/>
                <a:gridCol w="4039554"/>
                <a:gridCol w="1467212"/>
                <a:gridCol w="1468065"/>
              </a:tblGrid>
              <a:tr h="367849">
                <a:tc>
                  <a:txBody>
                    <a:bodyPr/>
                    <a:lstStyle/>
                    <a:p>
                      <a:pPr marL="17780" marR="0" algn="ctr">
                        <a:spcBef>
                          <a:spcPts val="10"/>
                        </a:spcBef>
                        <a:spcAft>
                          <a:spcPts val="0"/>
                        </a:spcAft>
                      </a:pPr>
                      <a:r>
                        <a:rPr lang="en-US" sz="1500" b="1" dirty="0">
                          <a:solidFill>
                            <a:schemeClr val="tx1"/>
                          </a:solidFill>
                          <a:effectLst/>
                          <a:latin typeface="+mj-lt"/>
                        </a:rPr>
                        <a:t>#</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95580" marR="170180" algn="ctr">
                        <a:spcBef>
                          <a:spcPts val="10"/>
                        </a:spcBef>
                        <a:spcAft>
                          <a:spcPts val="0"/>
                        </a:spcAft>
                      </a:pPr>
                      <a:r>
                        <a:rPr lang="en-US" sz="1500" b="1" dirty="0" smtClean="0">
                          <a:solidFill>
                            <a:schemeClr val="tx1"/>
                          </a:solidFill>
                          <a:effectLst/>
                          <a:latin typeface="+mj-lt"/>
                          <a:ea typeface="+mn-ea"/>
                          <a:cs typeface="+mn-cs"/>
                        </a:rPr>
                        <a:t>Institution</a:t>
                      </a:r>
                      <a:endParaRPr lang="en-US" sz="1500" b="1" dirty="0">
                        <a:solidFill>
                          <a:schemeClr val="tx1"/>
                        </a:solidFill>
                        <a:effectLst/>
                        <a:latin typeface="+mj-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95580" marR="170180" algn="ctr">
                        <a:spcBef>
                          <a:spcPts val="10"/>
                        </a:spcBef>
                        <a:spcAft>
                          <a:spcPts val="0"/>
                        </a:spcAft>
                      </a:pPr>
                      <a:r>
                        <a:rPr lang="en-US" sz="1500" b="1" dirty="0">
                          <a:solidFill>
                            <a:schemeClr val="tx1"/>
                          </a:solidFill>
                          <a:effectLst/>
                          <a:latin typeface="+mj-lt"/>
                        </a:rPr>
                        <a:t>2025 (MW)</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95580" marR="161290" algn="ctr">
                        <a:spcBef>
                          <a:spcPts val="10"/>
                        </a:spcBef>
                        <a:spcAft>
                          <a:spcPts val="0"/>
                        </a:spcAft>
                      </a:pPr>
                      <a:r>
                        <a:rPr lang="en-US" sz="1500" b="1" dirty="0">
                          <a:solidFill>
                            <a:schemeClr val="tx1"/>
                          </a:solidFill>
                          <a:effectLst/>
                          <a:latin typeface="+mj-lt"/>
                        </a:rPr>
                        <a:t>2035 (MW)</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254914">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Al </a:t>
                      </a:r>
                      <a:r>
                        <a:rPr lang="en-US" sz="1400" b="1" kern="1200" dirty="0" err="1">
                          <a:solidFill>
                            <a:schemeClr val="accent2">
                              <a:lumMod val="50000"/>
                            </a:schemeClr>
                          </a:solidFill>
                          <a:latin typeface="+mj-lt"/>
                          <a:ea typeface="+mn-ea"/>
                          <a:cs typeface="+mn-cs"/>
                        </a:rPr>
                        <a:t>Azhar</a:t>
                      </a:r>
                      <a:r>
                        <a:rPr lang="en-US" sz="1400" b="1" kern="1200" dirty="0">
                          <a:solidFill>
                            <a:schemeClr val="accent2">
                              <a:lumMod val="50000"/>
                            </a:schemeClr>
                          </a:solidFill>
                          <a:latin typeface="+mj-lt"/>
                          <a:ea typeface="+mn-ea"/>
                          <a:cs typeface="+mn-cs"/>
                        </a:rPr>
                        <a:t> University -Gaza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16.8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16.8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2.</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The Islamic University of Gaza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15.8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17.9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5319">
                <a:tc>
                  <a:txBody>
                    <a:bodyPr/>
                    <a:lstStyle/>
                    <a:p>
                      <a:pPr marL="52705" marR="0" indent="0" algn="ctr">
                        <a:spcBef>
                          <a:spcPts val="0"/>
                        </a:spcBef>
                        <a:spcAft>
                          <a:spcPts val="0"/>
                        </a:spcAft>
                        <a:buFont typeface="+mj-lt"/>
                        <a:buNone/>
                      </a:pPr>
                      <a:r>
                        <a:rPr lang="en-US" sz="1400" b="1" kern="1200" dirty="0">
                          <a:solidFill>
                            <a:schemeClr val="accent2">
                              <a:lumMod val="50000"/>
                            </a:schemeClr>
                          </a:solidFill>
                          <a:latin typeface="+mj-lt"/>
                          <a:ea typeface="+mn-ea"/>
                          <a:cs typeface="+mn-cs"/>
                        </a:rPr>
                        <a:t>	</a:t>
                      </a:r>
                      <a:r>
                        <a:rPr lang="en-US" sz="1400" b="1" kern="1200" dirty="0" smtClean="0">
                          <a:solidFill>
                            <a:schemeClr val="accent2">
                              <a:lumMod val="50000"/>
                            </a:schemeClr>
                          </a:solidFill>
                          <a:latin typeface="+mj-lt"/>
                          <a:ea typeface="+mn-ea"/>
                          <a:cs typeface="+mn-cs"/>
                        </a:rPr>
                        <a:t>3.</a:t>
                      </a:r>
                      <a:endParaRPr lang="en-US" sz="1400" b="1" kern="1200" dirty="0">
                        <a:solidFill>
                          <a:schemeClr val="accent2">
                            <a:lumMod val="50000"/>
                          </a:schemeClr>
                        </a:solidFill>
                        <a:latin typeface="+mj-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Al-Aqsa University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4.6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4.6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15"/>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4.</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The Ministry of </a:t>
                      </a:r>
                      <a:r>
                        <a:rPr lang="en-US" sz="1400" b="1" kern="1200" dirty="0" err="1">
                          <a:solidFill>
                            <a:schemeClr val="accent2">
                              <a:lumMod val="50000"/>
                            </a:schemeClr>
                          </a:solidFill>
                          <a:latin typeface="+mj-lt"/>
                          <a:ea typeface="+mn-ea"/>
                          <a:cs typeface="+mn-cs"/>
                        </a:rPr>
                        <a:t>Awqaf</a:t>
                      </a:r>
                      <a:r>
                        <a:rPr lang="en-US" sz="1400" b="1" kern="1200" dirty="0">
                          <a:solidFill>
                            <a:schemeClr val="accent2">
                              <a:lumMod val="50000"/>
                            </a:schemeClr>
                          </a:solidFill>
                          <a:latin typeface="+mj-lt"/>
                          <a:ea typeface="+mn-ea"/>
                          <a:cs typeface="+mn-cs"/>
                        </a:rPr>
                        <a:t> and Religious Affairs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15.1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15.1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6120">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5.</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The Ministry of Education and Higher Education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3.5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3.5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6.</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Palestinian Water Authority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smtClean="0">
                          <a:solidFill>
                            <a:schemeClr val="accent2">
                              <a:lumMod val="50000"/>
                            </a:schemeClr>
                          </a:solidFill>
                          <a:latin typeface="+mj-lt"/>
                          <a:ea typeface="+mn-ea"/>
                          <a:cs typeface="+mn-cs"/>
                        </a:rPr>
                        <a:t>124.07</a:t>
                      </a:r>
                      <a:endParaRPr lang="en-US" sz="1400" b="1" kern="1200" dirty="0">
                        <a:solidFill>
                          <a:schemeClr val="accent2">
                            <a:lumMod val="50000"/>
                          </a:schemeClr>
                        </a:solidFill>
                        <a:latin typeface="+mj-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136.0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15"/>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7.</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UNRWA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9.0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14.0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8.</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Ministry of transport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17780" marR="0"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9.</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Gaza industrial Zone ( </a:t>
                      </a:r>
                      <a:r>
                        <a:rPr lang="en-US" sz="1400" b="1" kern="1200" dirty="0" err="1">
                          <a:solidFill>
                            <a:schemeClr val="accent2">
                              <a:lumMod val="50000"/>
                            </a:schemeClr>
                          </a:solidFill>
                          <a:latin typeface="+mj-lt"/>
                          <a:ea typeface="+mn-ea"/>
                          <a:cs typeface="+mn-cs"/>
                        </a:rPr>
                        <a:t>Karne</a:t>
                      </a:r>
                      <a:r>
                        <a:rPr lang="en-US" sz="1400" b="1" kern="1200" dirty="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12.4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15"/>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10.</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dirty="0">
                          <a:solidFill>
                            <a:schemeClr val="accent2">
                              <a:lumMod val="50000"/>
                            </a:schemeClr>
                          </a:solidFill>
                          <a:latin typeface="+mj-lt"/>
                          <a:ea typeface="+mn-ea"/>
                          <a:cs typeface="+mn-cs"/>
                        </a:rPr>
                        <a:t>Local Gaza industrial Zone ( </a:t>
                      </a:r>
                      <a:r>
                        <a:rPr lang="en-US" sz="1400" b="1" kern="1200" dirty="0" err="1">
                          <a:solidFill>
                            <a:schemeClr val="accent2">
                              <a:lumMod val="50000"/>
                            </a:schemeClr>
                          </a:solidFill>
                          <a:latin typeface="+mj-lt"/>
                          <a:ea typeface="+mn-ea"/>
                          <a:cs typeface="+mn-cs"/>
                        </a:rPr>
                        <a:t>Awqaf</a:t>
                      </a:r>
                      <a:r>
                        <a:rPr lang="en-US" sz="1400" b="1" kern="1200" dirty="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7.6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11.</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Khanyouns industrial Zone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2.4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12.</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Dair El Balah industrial Zone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2.4</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15"/>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13.</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Rafah industrial Zone ( Shoka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64.0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14.</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Airport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a:txBody>
                    <a:bodyPr/>
                    <a:lstStyle/>
                    <a:p>
                      <a:pPr marL="31115" marR="13335" indent="0" algn="ctr">
                        <a:spcBef>
                          <a:spcPts val="0"/>
                        </a:spcBef>
                        <a:spcAft>
                          <a:spcPts val="0"/>
                        </a:spcAft>
                        <a:buFont typeface="+mj-lt"/>
                        <a:buNone/>
                      </a:pPr>
                      <a:r>
                        <a:rPr lang="en-US" sz="1500" b="1" dirty="0" smtClean="0">
                          <a:solidFill>
                            <a:schemeClr val="tx1"/>
                          </a:solidFill>
                          <a:effectLst/>
                          <a:latin typeface="+mj-lt"/>
                          <a:ea typeface="Arial" panose="020B0604020202020204" pitchFamily="34" charset="0"/>
                          <a:cs typeface="Arial" panose="020B0604020202020204" pitchFamily="34" charset="0"/>
                        </a:rPr>
                        <a:t>15.</a:t>
                      </a:r>
                      <a:endParaRPr lang="en-US" sz="1500" b="1" dirty="0">
                        <a:solidFill>
                          <a:schemeClr val="tx1"/>
                        </a:solidFill>
                        <a:effectLst/>
                        <a:latin typeface="+mj-lt"/>
                        <a:ea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52705" marR="0">
                        <a:spcBef>
                          <a:spcPts val="0"/>
                        </a:spcBef>
                        <a:spcAft>
                          <a:spcPts val="0"/>
                        </a:spcAft>
                      </a:pPr>
                      <a:r>
                        <a:rPr lang="en-US" sz="1400" b="1" kern="1200">
                          <a:solidFill>
                            <a:schemeClr val="accent2">
                              <a:lumMod val="50000"/>
                            </a:schemeClr>
                          </a:solidFill>
                          <a:latin typeface="+mj-lt"/>
                          <a:ea typeface="+mn-ea"/>
                          <a:cs typeface="+mn-cs"/>
                        </a:rPr>
                        <a:t>Seaport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a:solidFill>
                            <a:schemeClr val="accent2">
                              <a:lumMod val="50000"/>
                            </a:schemeClr>
                          </a:solidFill>
                          <a:latin typeface="+mj-lt"/>
                          <a:ea typeface="+mn-ea"/>
                          <a:cs typeface="+mn-cs"/>
                        </a:rPr>
                        <a:t>15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15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14">
                <a:tc gridSpan="2">
                  <a:txBody>
                    <a:bodyPr/>
                    <a:lstStyle/>
                    <a:p>
                      <a:pPr marL="52705" marR="0" algn="ctr">
                        <a:spcBef>
                          <a:spcPts val="0"/>
                        </a:spcBef>
                        <a:spcAft>
                          <a:spcPts val="0"/>
                        </a:spcAft>
                      </a:pPr>
                      <a:r>
                        <a:rPr lang="en-US" sz="1400" b="1" kern="1200" dirty="0" smtClean="0">
                          <a:solidFill>
                            <a:schemeClr val="accent2">
                              <a:lumMod val="50000"/>
                            </a:schemeClr>
                          </a:solidFill>
                          <a:latin typeface="+mj-lt"/>
                          <a:ea typeface="+mn-ea"/>
                          <a:cs typeface="+mn-cs"/>
                        </a:rPr>
                        <a:t>Total </a:t>
                      </a:r>
                      <a:endParaRPr lang="en-US" sz="1400" b="1" kern="1200" dirty="0">
                        <a:solidFill>
                          <a:schemeClr val="accent2">
                            <a:lumMod val="50000"/>
                          </a:schemeClr>
                        </a:solidFill>
                        <a:latin typeface="+mj-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SA"/>
                    </a:p>
                  </a:txBody>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211.8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0" algn="ctr">
                        <a:spcBef>
                          <a:spcPts val="0"/>
                        </a:spcBef>
                        <a:spcAft>
                          <a:spcPts val="0"/>
                        </a:spcAft>
                      </a:pPr>
                      <a:r>
                        <a:rPr lang="en-US" sz="1400" b="1" kern="1200" dirty="0">
                          <a:solidFill>
                            <a:schemeClr val="accent2">
                              <a:lumMod val="50000"/>
                            </a:schemeClr>
                          </a:solidFill>
                          <a:latin typeface="+mj-lt"/>
                          <a:ea typeface="+mn-ea"/>
                          <a:cs typeface="+mn-cs"/>
                        </a:rPr>
                        <a:t>327.7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مستطيل 4"/>
          <p:cNvSpPr/>
          <p:nvPr/>
        </p:nvSpPr>
        <p:spPr>
          <a:xfrm>
            <a:off x="336010" y="239877"/>
            <a:ext cx="2937086" cy="400110"/>
          </a:xfrm>
          <a:prstGeom prst="rect">
            <a:avLst/>
          </a:prstGeom>
        </p:spPr>
        <p:txBody>
          <a:bodyPr wrap="none">
            <a:spAutoFit/>
          </a:bodyPr>
          <a:lstStyle/>
          <a:p>
            <a:pPr marL="298450" indent="-285750">
              <a:spcBef>
                <a:spcPts val="1085"/>
              </a:spcBef>
              <a:buFont typeface="Wingdings" panose="05000000000000000000" pitchFamily="2" charset="2"/>
              <a:buChar char="q"/>
            </a:pPr>
            <a:r>
              <a:rPr lang="en-US" sz="2000" b="1" u="sng" dirty="0" smtClean="0">
                <a:solidFill>
                  <a:srgbClr val="41AABF"/>
                </a:solidFill>
                <a:cs typeface="Arial" panose="020B0604020202020204" pitchFamily="34" charset="0"/>
              </a:rPr>
              <a:t>Expected Load till 2035</a:t>
            </a:r>
            <a:endParaRPr lang="en-US" sz="2000" b="1" u="sng" dirty="0">
              <a:solidFill>
                <a:srgbClr val="41AABF"/>
              </a:solidFill>
              <a:cs typeface="Arial" panose="020B0604020202020204" pitchFamily="34" charset="0"/>
            </a:endParaRPr>
          </a:p>
        </p:txBody>
      </p:sp>
    </p:spTree>
    <p:extLst>
      <p:ext uri="{BB962C8B-B14F-4D97-AF65-F5344CB8AC3E}">
        <p14:creationId xmlns:p14="http://schemas.microsoft.com/office/powerpoint/2010/main" val="2264635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object 3"/>
          <p:cNvSpPr txBox="1">
            <a:spLocks/>
          </p:cNvSpPr>
          <p:nvPr/>
        </p:nvSpPr>
        <p:spPr>
          <a:xfrm>
            <a:off x="687087" y="281962"/>
            <a:ext cx="6981795" cy="307777"/>
          </a:xfrm>
          <a:prstGeom prst="rect">
            <a:avLst/>
          </a:prstGeom>
        </p:spPr>
        <p:txBody>
          <a:bodyPr vert="horz" wrap="square" lIns="0" tIns="0" rIns="0" bIns="0" rtlCol="0">
            <a:spAutoFit/>
          </a:bodyPr>
          <a:lstStyle>
            <a:lvl1pPr>
              <a:defRPr sz="2400" b="1" i="0">
                <a:solidFill>
                  <a:srgbClr val="08253D"/>
                </a:solidFill>
                <a:latin typeface="Gotham Black"/>
                <a:ea typeface="+mj-ea"/>
                <a:cs typeface="Gotham Black"/>
              </a:defRPr>
            </a:lvl1pPr>
          </a:lstStyle>
          <a:p>
            <a:pPr marL="355600" indent="-342900">
              <a:buFont typeface="Wingdings" panose="05000000000000000000" pitchFamily="2" charset="2"/>
              <a:buChar char="q"/>
            </a:pPr>
            <a:r>
              <a:rPr lang="en-US" sz="2000" dirty="0">
                <a:solidFill>
                  <a:srgbClr val="41AABF"/>
                </a:solidFill>
                <a:latin typeface="+mj-lt"/>
                <a:cs typeface="Arial" panose="020B0604020202020204" pitchFamily="34" charset="0"/>
              </a:rPr>
              <a:t>Gaza Short-Mid Term Plan (</a:t>
            </a:r>
            <a:r>
              <a:rPr lang="en-US" sz="2000" dirty="0" smtClean="0">
                <a:solidFill>
                  <a:srgbClr val="41AABF"/>
                </a:solidFill>
                <a:latin typeface="+mj-lt"/>
                <a:cs typeface="Arial" panose="020B0604020202020204" pitchFamily="34" charset="0"/>
              </a:rPr>
              <a:t>2019-2022)</a:t>
            </a:r>
            <a:endParaRPr lang="en-US" sz="2000" dirty="0">
              <a:solidFill>
                <a:srgbClr val="41AABF"/>
              </a:solidFill>
              <a:latin typeface="+mj-lt"/>
              <a:cs typeface="Arial" panose="020B0604020202020204" pitchFamily="34" charset="0"/>
            </a:endParaRPr>
          </a:p>
        </p:txBody>
      </p:sp>
      <p:sp>
        <p:nvSpPr>
          <p:cNvPr id="26" name="Slide Number Placeholder 9">
            <a:extLst>
              <a:ext uri="{FF2B5EF4-FFF2-40B4-BE49-F238E27FC236}">
                <a16:creationId xmlns="" xmlns:a16="http://schemas.microsoft.com/office/drawing/2014/main" id="{33AB5889-C3A2-4425-8A1E-8926A93BA3A8}"/>
              </a:ext>
            </a:extLst>
          </p:cNvPr>
          <p:cNvSpPr txBox="1">
            <a:spLocks/>
          </p:cNvSpPr>
          <p:nvPr/>
        </p:nvSpPr>
        <p:spPr>
          <a:xfrm>
            <a:off x="8389440" y="6628677"/>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2DBD1A28-9FAF-4E4E-9F13-E08CD6316D68}" type="slidenum">
              <a:rPr lang="en-US" sz="1200">
                <a:solidFill>
                  <a:schemeClr val="bg1"/>
                </a:solidFill>
              </a:rPr>
              <a:pPr algn="ctr"/>
              <a:t>7</a:t>
            </a:fld>
            <a:endParaRPr lang="en-US" sz="1200" dirty="0">
              <a:solidFill>
                <a:schemeClr val="bg1"/>
              </a:solidFill>
            </a:endParaRPr>
          </a:p>
        </p:txBody>
      </p:sp>
      <p:sp>
        <p:nvSpPr>
          <p:cNvPr id="3" name="Rectangle 2">
            <a:extLst>
              <a:ext uri="{FF2B5EF4-FFF2-40B4-BE49-F238E27FC236}">
                <a16:creationId xmlns="" xmlns:a16="http://schemas.microsoft.com/office/drawing/2014/main" id="{F66D9FBC-E0FE-483D-8F33-0A7ADAED8C82}"/>
              </a:ext>
            </a:extLst>
          </p:cNvPr>
          <p:cNvSpPr/>
          <p:nvPr/>
        </p:nvSpPr>
        <p:spPr>
          <a:xfrm>
            <a:off x="234046" y="1266298"/>
            <a:ext cx="8382000" cy="5170646"/>
          </a:xfrm>
          <a:prstGeom prst="rect">
            <a:avLst/>
          </a:prstGeom>
        </p:spPr>
        <p:txBody>
          <a:bodyPr wrap="square">
            <a:spAutoFit/>
          </a:bodyPr>
          <a:lstStyle/>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Restore the 25 MW back , which is disconnected since almost one year .</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Upgrade the Egyptian grid to 66kv with a capacity of  50MW.</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Renewable Energy Projects with a capacity of </a:t>
            </a:r>
            <a:r>
              <a:rPr lang="en-US" sz="2000" dirty="0" smtClean="0">
                <a:solidFill>
                  <a:schemeClr val="accent2">
                    <a:lumMod val="50000"/>
                  </a:schemeClr>
                </a:solidFill>
              </a:rPr>
              <a:t>30MW .</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smtClean="0">
                <a:solidFill>
                  <a:schemeClr val="accent2">
                    <a:lumMod val="50000"/>
                  </a:schemeClr>
                </a:solidFill>
              </a:rPr>
              <a:t>Rehabilitate </a:t>
            </a:r>
            <a:r>
              <a:rPr lang="en-US" sz="2000" dirty="0">
                <a:solidFill>
                  <a:schemeClr val="accent2">
                    <a:lumMod val="50000"/>
                  </a:schemeClr>
                </a:solidFill>
              </a:rPr>
              <a:t>and upgrade existing distribution &amp; transmission grid.</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Installation of smart meter in order to increase the collection &amp; load management .</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Upgrade and switching the  GPP to Natural Gas to be operated at its full capacity on the first stage 120 MW </a:t>
            </a:r>
            <a:r>
              <a:rPr lang="en-US" sz="2000" dirty="0" smtClean="0">
                <a:solidFill>
                  <a:schemeClr val="accent2">
                    <a:lumMod val="50000"/>
                  </a:schemeClr>
                </a:solidFill>
              </a:rPr>
              <a:t>.</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smtClean="0">
                <a:solidFill>
                  <a:schemeClr val="accent2">
                    <a:lumMod val="50000"/>
                  </a:schemeClr>
                </a:solidFill>
              </a:rPr>
              <a:t>Construction of storage tank at GPP .</a:t>
            </a:r>
            <a:endParaRPr lang="en-US" sz="2000" dirty="0">
              <a:solidFill>
                <a:schemeClr val="accent2">
                  <a:lumMod val="50000"/>
                </a:schemeClr>
              </a:solidFill>
            </a:endParaRP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IEC Grid to be upgraded to 161kv with additional capacity of 100MW.</a:t>
            </a:r>
          </a:p>
          <a:p>
            <a:pPr marL="0" marR="46508" lvl="1" algn="just">
              <a:spcBef>
                <a:spcPts val="300"/>
              </a:spcBef>
              <a:spcAft>
                <a:spcPts val="300"/>
              </a:spcAft>
              <a:buClr>
                <a:srgbClr val="006BA6"/>
              </a:buClr>
              <a:buSzPct val="100000"/>
              <a:tabLst>
                <a:tab pos="457189" algn="l"/>
              </a:tabLst>
            </a:pPr>
            <a:endParaRPr lang="en-US" sz="2000" dirty="0">
              <a:solidFill>
                <a:schemeClr val="accent2">
                  <a:lumMod val="50000"/>
                </a:schemeClr>
              </a:solidFill>
            </a:endParaRPr>
          </a:p>
          <a:p>
            <a:pPr marL="0" marR="46508" lvl="1" algn="just">
              <a:spcBef>
                <a:spcPts val="300"/>
              </a:spcBef>
              <a:spcAft>
                <a:spcPts val="300"/>
              </a:spcAft>
              <a:buClr>
                <a:srgbClr val="006BA6"/>
              </a:buClr>
              <a:buSzPct val="100000"/>
              <a:tabLst>
                <a:tab pos="457189" algn="l"/>
              </a:tabLst>
            </a:pPr>
            <a:endParaRPr lang="en-US" sz="2000" dirty="0">
              <a:solidFill>
                <a:schemeClr val="accent2">
                  <a:lumMod val="50000"/>
                </a:schemeClr>
              </a:solidFill>
            </a:endParaRPr>
          </a:p>
          <a:p>
            <a:pPr marL="0" marR="46508" lvl="1" algn="just">
              <a:spcBef>
                <a:spcPts val="300"/>
              </a:spcBef>
              <a:spcAft>
                <a:spcPts val="300"/>
              </a:spcAft>
              <a:buClr>
                <a:srgbClr val="006BA6"/>
              </a:buClr>
              <a:buSzPct val="100000"/>
              <a:tabLst>
                <a:tab pos="457189" algn="l"/>
              </a:tabLst>
            </a:pPr>
            <a:endParaRPr lang="en-US" sz="2000" dirty="0">
              <a:solidFill>
                <a:schemeClr val="accent2">
                  <a:lumMod val="50000"/>
                </a:schemeClr>
              </a:solidFill>
            </a:endParaRP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endParaRPr lang="en-US" sz="1500" dirty="0">
              <a:solidFill>
                <a:schemeClr val="accent2">
                  <a:lumMod val="50000"/>
                </a:schemeClr>
              </a:solidFill>
            </a:endParaRPr>
          </a:p>
        </p:txBody>
      </p:sp>
    </p:spTree>
    <p:extLst>
      <p:ext uri="{BB962C8B-B14F-4D97-AF65-F5344CB8AC3E}">
        <p14:creationId xmlns:p14="http://schemas.microsoft.com/office/powerpoint/2010/main" val="1857537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40677" y="439615"/>
            <a:ext cx="8932985" cy="633046"/>
          </a:xfrm>
        </p:spPr>
        <p:txBody>
          <a:bodyPr>
            <a:noAutofit/>
          </a:bodyPr>
          <a:lstStyle/>
          <a:p>
            <a:pPr marL="355600" indent="-342900" algn="l" defTabSz="457200" rtl="0">
              <a:buFont typeface="Wingdings" panose="05000000000000000000" pitchFamily="2" charset="2"/>
              <a:buChar char="q"/>
            </a:pPr>
            <a:r>
              <a:rPr lang="en-US" sz="2000" kern="1200" dirty="0">
                <a:solidFill>
                  <a:srgbClr val="41AABF"/>
                </a:solidFill>
                <a:latin typeface="+mj-lt"/>
                <a:cs typeface="Arial" panose="020B0604020202020204" pitchFamily="34" charset="0"/>
              </a:rPr>
              <a:t>Supply VS. Max. Demand MID-TERM Development Plan</a:t>
            </a:r>
            <a:br>
              <a:rPr lang="en-US" sz="2000" kern="1200" dirty="0">
                <a:solidFill>
                  <a:srgbClr val="41AABF"/>
                </a:solidFill>
                <a:latin typeface="+mj-lt"/>
                <a:cs typeface="Arial" panose="020B0604020202020204" pitchFamily="34" charset="0"/>
              </a:rPr>
            </a:br>
            <a:r>
              <a:rPr lang="en-US" sz="2000" kern="1200" dirty="0">
                <a:solidFill>
                  <a:srgbClr val="41AABF"/>
                </a:solidFill>
                <a:latin typeface="+mj-lt"/>
                <a:cs typeface="Arial" panose="020B0604020202020204" pitchFamily="34" charset="0"/>
              </a:rPr>
              <a:t>(2019-2022) </a:t>
            </a:r>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3753338783"/>
              </p:ext>
            </p:extLst>
          </p:nvPr>
        </p:nvGraphicFramePr>
        <p:xfrm>
          <a:off x="838200" y="1459523"/>
          <a:ext cx="7663543" cy="47888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8163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object 3"/>
          <p:cNvSpPr txBox="1">
            <a:spLocks/>
          </p:cNvSpPr>
          <p:nvPr/>
        </p:nvSpPr>
        <p:spPr>
          <a:xfrm>
            <a:off x="687087" y="281962"/>
            <a:ext cx="6981795" cy="307777"/>
          </a:xfrm>
          <a:prstGeom prst="rect">
            <a:avLst/>
          </a:prstGeom>
        </p:spPr>
        <p:txBody>
          <a:bodyPr vert="horz" wrap="square" lIns="0" tIns="0" rIns="0" bIns="0" rtlCol="0">
            <a:spAutoFit/>
          </a:bodyPr>
          <a:lstStyle>
            <a:lvl1pPr>
              <a:defRPr sz="2400" b="1" i="0">
                <a:solidFill>
                  <a:srgbClr val="08253D"/>
                </a:solidFill>
                <a:latin typeface="Gotham Black"/>
                <a:ea typeface="+mj-ea"/>
                <a:cs typeface="Gotham Black"/>
              </a:defRPr>
            </a:lvl1pPr>
          </a:lstStyle>
          <a:p>
            <a:pPr marL="355600" indent="-342900">
              <a:buFont typeface="Wingdings" panose="05000000000000000000" pitchFamily="2" charset="2"/>
              <a:buChar char="q"/>
            </a:pPr>
            <a:r>
              <a:rPr lang="en-US" sz="2000" dirty="0">
                <a:solidFill>
                  <a:srgbClr val="41AABF"/>
                </a:solidFill>
                <a:latin typeface="+mj-lt"/>
                <a:cs typeface="Arial" panose="020B0604020202020204" pitchFamily="34" charset="0"/>
              </a:rPr>
              <a:t>Challenges</a:t>
            </a:r>
          </a:p>
        </p:txBody>
      </p:sp>
      <p:sp>
        <p:nvSpPr>
          <p:cNvPr id="26" name="Slide Number Placeholder 9">
            <a:extLst>
              <a:ext uri="{FF2B5EF4-FFF2-40B4-BE49-F238E27FC236}">
                <a16:creationId xmlns="" xmlns:a16="http://schemas.microsoft.com/office/drawing/2014/main" id="{33AB5889-C3A2-4425-8A1E-8926A93BA3A8}"/>
              </a:ext>
            </a:extLst>
          </p:cNvPr>
          <p:cNvSpPr txBox="1">
            <a:spLocks/>
          </p:cNvSpPr>
          <p:nvPr/>
        </p:nvSpPr>
        <p:spPr>
          <a:xfrm>
            <a:off x="8389440" y="6628677"/>
            <a:ext cx="616384" cy="269967"/>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2DBD1A28-9FAF-4E4E-9F13-E08CD6316D68}" type="slidenum">
              <a:rPr lang="en-US" sz="1200">
                <a:solidFill>
                  <a:schemeClr val="bg1"/>
                </a:solidFill>
              </a:rPr>
              <a:pPr algn="ctr"/>
              <a:t>9</a:t>
            </a:fld>
            <a:endParaRPr lang="en-US" sz="1200" dirty="0">
              <a:solidFill>
                <a:schemeClr val="bg1"/>
              </a:solidFill>
            </a:endParaRPr>
          </a:p>
        </p:txBody>
      </p:sp>
      <p:sp>
        <p:nvSpPr>
          <p:cNvPr id="3" name="Rectangle 2">
            <a:extLst>
              <a:ext uri="{FF2B5EF4-FFF2-40B4-BE49-F238E27FC236}">
                <a16:creationId xmlns="" xmlns:a16="http://schemas.microsoft.com/office/drawing/2014/main" id="{F66D9FBC-E0FE-483D-8F33-0A7ADAED8C82}"/>
              </a:ext>
            </a:extLst>
          </p:cNvPr>
          <p:cNvSpPr/>
          <p:nvPr/>
        </p:nvSpPr>
        <p:spPr>
          <a:xfrm>
            <a:off x="495300" y="1404084"/>
            <a:ext cx="8382000" cy="2092881"/>
          </a:xfrm>
          <a:prstGeom prst="rect">
            <a:avLst/>
          </a:prstGeom>
        </p:spPr>
        <p:txBody>
          <a:bodyPr wrap="square">
            <a:spAutoFit/>
          </a:bodyPr>
          <a:lstStyle/>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Securing additional supply to meet the demand .</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a:solidFill>
                  <a:schemeClr val="accent2">
                    <a:lumMod val="50000"/>
                  </a:schemeClr>
                </a:solidFill>
              </a:rPr>
              <a:t>Securing required financing for the projects.</a:t>
            </a: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r>
              <a:rPr lang="en-US" sz="2000" dirty="0" smtClean="0">
                <a:solidFill>
                  <a:schemeClr val="accent2">
                    <a:lumMod val="50000"/>
                  </a:schemeClr>
                </a:solidFill>
              </a:rPr>
              <a:t>Securing the Electricity bill .</a:t>
            </a:r>
            <a:endParaRPr lang="en-US" sz="2000" dirty="0">
              <a:solidFill>
                <a:schemeClr val="accent2">
                  <a:lumMod val="50000"/>
                </a:schemeClr>
              </a:solidFill>
            </a:endParaRPr>
          </a:p>
          <a:p>
            <a:pPr marL="0" marR="46508" lvl="1" algn="just">
              <a:spcBef>
                <a:spcPts val="300"/>
              </a:spcBef>
              <a:spcAft>
                <a:spcPts val="300"/>
              </a:spcAft>
              <a:buClr>
                <a:srgbClr val="006BA6"/>
              </a:buClr>
              <a:buSzPct val="100000"/>
              <a:tabLst>
                <a:tab pos="457189" algn="l"/>
              </a:tabLst>
            </a:pPr>
            <a:endParaRPr lang="en-US" sz="1500" dirty="0">
              <a:solidFill>
                <a:schemeClr val="accent2">
                  <a:lumMod val="50000"/>
                </a:schemeClr>
              </a:solidFill>
            </a:endParaRPr>
          </a:p>
          <a:p>
            <a:pPr marL="0" marR="46508" lvl="1" algn="just">
              <a:spcBef>
                <a:spcPts val="300"/>
              </a:spcBef>
              <a:spcAft>
                <a:spcPts val="300"/>
              </a:spcAft>
              <a:buClr>
                <a:srgbClr val="006BA6"/>
              </a:buClr>
              <a:buSzPct val="100000"/>
              <a:tabLst>
                <a:tab pos="457189" algn="l"/>
              </a:tabLst>
            </a:pPr>
            <a:endParaRPr lang="en-US" sz="1500" dirty="0">
              <a:solidFill>
                <a:schemeClr val="accent2">
                  <a:lumMod val="50000"/>
                </a:schemeClr>
              </a:solidFill>
            </a:endParaRPr>
          </a:p>
          <a:p>
            <a:pPr marL="342891" marR="46508" lvl="1" indent="-342891" algn="just">
              <a:spcBef>
                <a:spcPts val="300"/>
              </a:spcBef>
              <a:spcAft>
                <a:spcPts val="300"/>
              </a:spcAft>
              <a:buClr>
                <a:srgbClr val="006BA6"/>
              </a:buClr>
              <a:buSzPct val="100000"/>
              <a:buFont typeface="Wingdings" panose="05000000000000000000" pitchFamily="2" charset="2"/>
              <a:buChar char="q"/>
              <a:tabLst>
                <a:tab pos="457189" algn="l"/>
              </a:tabLst>
            </a:pPr>
            <a:endParaRPr lang="en-US" sz="1500" dirty="0">
              <a:solidFill>
                <a:schemeClr val="accent2">
                  <a:lumMod val="50000"/>
                </a:schemeClr>
              </a:solidFill>
            </a:endParaRPr>
          </a:p>
        </p:txBody>
      </p:sp>
    </p:spTree>
    <p:extLst>
      <p:ext uri="{BB962C8B-B14F-4D97-AF65-F5344CB8AC3E}">
        <p14:creationId xmlns:p14="http://schemas.microsoft.com/office/powerpoint/2010/main" val="2761467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انعكاس">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58099</TotalTime>
  <Words>728</Words>
  <Application>Microsoft Office PowerPoint</Application>
  <PresentationFormat>عرض على الشاشة (3:4)‏</PresentationFormat>
  <Paragraphs>188</Paragraphs>
  <Slides>12</Slides>
  <Notes>3</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12</vt:i4>
      </vt:variant>
    </vt:vector>
  </HeadingPairs>
  <TitlesOfParts>
    <vt:vector size="23" baseType="lpstr">
      <vt:lpstr>Arial</vt:lpstr>
      <vt:lpstr>Book Antiqua</vt:lpstr>
      <vt:lpstr>Calibri</vt:lpstr>
      <vt:lpstr>Franklin Gothic Medium</vt:lpstr>
      <vt:lpstr>Gotham Black</vt:lpstr>
      <vt:lpstr>Simplified Arabic</vt:lpstr>
      <vt:lpstr>Symbol</vt:lpstr>
      <vt:lpstr>Tahoma</vt:lpstr>
      <vt:lpstr>Times New Roman</vt:lpstr>
      <vt:lpstr>Wingdings</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Supply VS. Max. Demand MID-TERM Development Plan (2019-2022)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Hussein Nabih</cp:lastModifiedBy>
  <cp:revision>3134</cp:revision>
  <cp:lastPrinted>2019-01-31T08:14:27Z</cp:lastPrinted>
  <dcterms:created xsi:type="dcterms:W3CDTF">2016-11-03T18:27:38Z</dcterms:created>
  <dcterms:modified xsi:type="dcterms:W3CDTF">2019-01-31T08:15:11Z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2016-11-03T00:00:00Z</vt:filetime>
  </property>
  <property fmtid="{D5CDD505-2E9C-101B-9397-08002B2CF9AE}" pid="3" name="LastSaved">
    <vt:filetime>2016-11-03T00:00:00Z</vt:filetime>
  </property>
</Properties>
</file>